
<file path=[Content_Types].xml><?xml version="1.0" encoding="utf-8"?>
<Types xmlns="http://schemas.openxmlformats.org/package/2006/content-types">
  <Default Extension="xml" ContentType="application/xml"/>
  <Default Extension="png" ContentType="image/png"/>
  <Default Extension="jpeg" ContentType="image/jpeg"/>
  <Default Extension="JPG" ContentType="image/.jpg"/>
  <Default Extension="mp4" ContentType="video/mp4"/>
  <Default Extension="rels" ContentType="application/vnd.openxmlformats-package.relationships+xml"/>
  <Override PartName="/customXml/itemProps89.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74" r:id="rId4"/>
    <p:sldId id="257" r:id="rId5"/>
    <p:sldId id="269" r:id="rId6"/>
    <p:sldId id="276" r:id="rId7"/>
    <p:sldId id="277" r:id="rId8"/>
    <p:sldId id="281" r:id="rId9"/>
    <p:sldId id="282" r:id="rId10"/>
    <p:sldId id="280" r:id="rId11"/>
    <p:sldId id="258" r:id="rId12"/>
    <p:sldId id="261" r:id="rId13"/>
    <p:sldId id="263" r:id="rId14"/>
    <p:sldId id="264" r:id="rId15"/>
    <p:sldId id="259" r:id="rId16"/>
    <p:sldId id="262" r:id="rId17"/>
    <p:sldId id="265" r:id="rId18"/>
    <p:sldId id="270" r:id="rId19"/>
    <p:sldId id="268" r:id="rId20"/>
    <p:sldId id="283" r:id="rId21"/>
    <p:sldId id="260" r:id="rId22"/>
    <p:sldId id="279" r:id="rId23"/>
    <p:sldId id="275"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88"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showGuides="1">
      <p:cViewPr varScale="1">
        <p:scale>
          <a:sx n="99" d="100"/>
          <a:sy n="99" d="100"/>
        </p:scale>
        <p:origin x="84" y="582"/>
      </p:cViewPr>
      <p:guideLst>
        <p:guide orient="horz" pos="1988"/>
        <p:guide pos="3840"/>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1" Type="http://schemas.openxmlformats.org/officeDocument/2006/relationships/customXml" Target="../customXml/item1.xml"/><Relationship Id="rId30" Type="http://schemas.openxmlformats.org/officeDocument/2006/relationships/customXmlProps" Target="../customXml/itemProps89.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tags" Target="../tags/tag63.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6.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9.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7.xml"/><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image" Target="../media/image32.jpeg"/></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8.xml"/><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png"/></Relationships>
</file>

<file path=ppt/slides/_rels/slide1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9.xml"/><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image" Target="../media/image39.jpe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81.xml"/><Relationship Id="rId2" Type="http://schemas.openxmlformats.org/officeDocument/2006/relationships/image" Target="../media/image42.png"/><Relationship Id="rId1" Type="http://schemas.openxmlformats.org/officeDocument/2006/relationships/tags" Target="../tags/tag80.xml"/></Relationships>
</file>

<file path=ppt/slides/_rels/slide15.xml.rels><?xml version="1.0" encoding="UTF-8" standalone="yes"?>
<Relationships xmlns="http://schemas.openxmlformats.org/package/2006/relationships"><Relationship Id="rId9" Type="http://schemas.openxmlformats.org/officeDocument/2006/relationships/image" Target="../media/image51.jpeg"/><Relationship Id="rId8" Type="http://schemas.openxmlformats.org/officeDocument/2006/relationships/image" Target="../media/image50.jpeg"/><Relationship Id="rId7" Type="http://schemas.openxmlformats.org/officeDocument/2006/relationships/image" Target="../media/image49.jpeg"/><Relationship Id="rId6" Type="http://schemas.openxmlformats.org/officeDocument/2006/relationships/image" Target="../media/image48.jpeg"/><Relationship Id="rId5" Type="http://schemas.openxmlformats.org/officeDocument/2006/relationships/image" Target="../media/image47.jpeg"/><Relationship Id="rId4" Type="http://schemas.openxmlformats.org/officeDocument/2006/relationships/image" Target="../media/image46.jpeg"/><Relationship Id="rId3" Type="http://schemas.openxmlformats.org/officeDocument/2006/relationships/image" Target="../media/image45.jpeg"/><Relationship Id="rId2" Type="http://schemas.openxmlformats.org/officeDocument/2006/relationships/image" Target="../media/image44.jpeg"/><Relationship Id="rId14" Type="http://schemas.openxmlformats.org/officeDocument/2006/relationships/slideLayout" Target="../slideLayouts/slideLayout2.xml"/><Relationship Id="rId13" Type="http://schemas.openxmlformats.org/officeDocument/2006/relationships/tags" Target="../tags/tag82.xml"/><Relationship Id="rId12" Type="http://schemas.openxmlformats.org/officeDocument/2006/relationships/image" Target="../media/image54.jpeg"/><Relationship Id="rId11" Type="http://schemas.openxmlformats.org/officeDocument/2006/relationships/image" Target="../media/image53.jpeg"/><Relationship Id="rId10" Type="http://schemas.openxmlformats.org/officeDocument/2006/relationships/image" Target="../media/image52.jpeg"/><Relationship Id="rId1" Type="http://schemas.openxmlformats.org/officeDocument/2006/relationships/image" Target="../media/image43.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83.xml"/><Relationship Id="rId5" Type="http://schemas.openxmlformats.org/officeDocument/2006/relationships/image" Target="../media/image59.jpeg"/><Relationship Id="rId4" Type="http://schemas.openxmlformats.org/officeDocument/2006/relationships/image" Target="../media/image58.jpeg"/><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image" Target="../media/image55.jpe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84.xml"/><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image" Target="../media/image6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image" Target="../media/image63.pn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86.xml"/><Relationship Id="rId6" Type="http://schemas.openxmlformats.org/officeDocument/2006/relationships/image" Target="../media/image2.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66.xml"/><Relationship Id="rId6" Type="http://schemas.openxmlformats.org/officeDocument/2006/relationships/image" Target="../media/image2.png"/><Relationship Id="rId5" Type="http://schemas.microsoft.com/office/2007/relationships/media" Target="../media/media2.mp4"/><Relationship Id="rId4" Type="http://schemas.openxmlformats.org/officeDocument/2006/relationships/video" Target="../media/media2.mp4"/><Relationship Id="rId3" Type="http://schemas.openxmlformats.org/officeDocument/2006/relationships/image" Target="../media/image1.png"/><Relationship Id="rId2" Type="http://schemas.microsoft.com/office/2007/relationships/media" Target="../media/media1.mp4"/><Relationship Id="rId1" Type="http://schemas.openxmlformats.org/officeDocument/2006/relationships/video" Target="../media/media1.mp4"/></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7.xml"/><Relationship Id="rId1" Type="http://schemas.openxmlformats.org/officeDocument/2006/relationships/image" Target="../media/image6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8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67.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8.xml"/><Relationship Id="rId4" Type="http://schemas.openxmlformats.org/officeDocument/2006/relationships/image" Target="../media/image9.jpeg"/><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9.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tags" Target="../tags/tag71.xml"/><Relationship Id="rId1" Type="http://schemas.openxmlformats.org/officeDocument/2006/relationships/tags" Target="../tags/tag70.xml"/></Relationships>
</file>

<file path=ppt/slides/_rels/slide7.xml.rels><?xml version="1.0" encoding="UTF-8" standalone="yes"?>
<Relationships xmlns="http://schemas.openxmlformats.org/package/2006/relationships"><Relationship Id="rId9" Type="http://schemas.openxmlformats.org/officeDocument/2006/relationships/tags" Target="../tags/tag73.xml"/><Relationship Id="rId8" Type="http://schemas.openxmlformats.org/officeDocument/2006/relationships/image" Target="../media/image18.png"/><Relationship Id="rId7" Type="http://schemas.openxmlformats.org/officeDocument/2006/relationships/image" Target="../media/image17.png"/><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0" Type="http://schemas.openxmlformats.org/officeDocument/2006/relationships/slideLayout" Target="../slideLayouts/slideLayout2.xml"/><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74.xml"/><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5.xml"/><Relationship Id="rId5" Type="http://schemas.openxmlformats.org/officeDocument/2006/relationships/image" Target="../media/image28.png"/><Relationship Id="rId4" Type="http://schemas.openxmlformats.org/officeDocument/2006/relationships/image" Target="../media/image27.jpeg"/><Relationship Id="rId3" Type="http://schemas.openxmlformats.org/officeDocument/2006/relationships/image" Target="../media/image26.png"/><Relationship Id="rId2" Type="http://schemas.microsoft.com/office/2007/relationships/media" Target="../media/media3.mp4"/><Relationship Id="rId1" Type="http://schemas.openxmlformats.org/officeDocument/2006/relationships/video" Target="../media/media3.mp4"/></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p:txBody>
          <a:bodyPr>
            <a:normAutofit/>
          </a:bodyPr>
          <a:p>
            <a:r>
              <a:rPr lang="zh-CN" altLang="zh-CN"/>
              <a:t>基于肌电信号与深度视觉的上肢康复训练</a:t>
            </a:r>
            <a:r>
              <a:rPr lang="zh-CN" altLang="zh-CN"/>
              <a:t>外骨骼</a:t>
            </a:r>
            <a:endParaRPr lang="zh-CN" altLang="zh-CN"/>
          </a:p>
        </p:txBody>
      </p:sp>
      <p:sp>
        <p:nvSpPr>
          <p:cNvPr id="3" name="副标题 2"/>
          <p:cNvSpPr>
            <a:spLocks noGrp="1"/>
          </p:cNvSpPr>
          <p:nvPr>
            <p:ph type="subTitle" idx="1"/>
            <p:custDataLst>
              <p:tags r:id="rId2"/>
            </p:custDataLst>
          </p:nvPr>
        </p:nvSpPr>
        <p:spPr>
          <a:xfrm>
            <a:off x="1198800" y="4611325"/>
            <a:ext cx="9799200" cy="1472400"/>
          </a:xfrm>
        </p:spPr>
        <p:txBody>
          <a:bodyPr/>
          <a:p>
            <a:r>
              <a:rPr lang="zh-CN" altLang="en-US"/>
              <a:t>汇报人：</a:t>
            </a:r>
            <a:r>
              <a:rPr lang="zh-CN" altLang="en-US"/>
              <a:t>高伟杰</a:t>
            </a:r>
            <a:endParaRPr lang="zh-CN" altLang="en-US"/>
          </a:p>
        </p:txBody>
      </p:sp>
    </p:spTree>
    <p:custDataLst>
      <p:tags r:id="rId3"/>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2354580" cy="705485"/>
          </a:xfrm>
        </p:spPr>
        <p:txBody>
          <a:bodyPr/>
          <a:p>
            <a:r>
              <a:rPr lang="zh-CN" altLang="en-US"/>
              <a:t>伺服电机</a:t>
            </a:r>
            <a:endParaRPr lang="zh-CN" altLang="en-US"/>
          </a:p>
        </p:txBody>
      </p:sp>
      <p:sp>
        <p:nvSpPr>
          <p:cNvPr id="3" name="内容占位符 2"/>
          <p:cNvSpPr>
            <a:spLocks noGrp="1"/>
          </p:cNvSpPr>
          <p:nvPr>
            <p:ph idx="1"/>
          </p:nvPr>
        </p:nvSpPr>
        <p:spPr>
          <a:xfrm>
            <a:off x="3059430" y="633095"/>
            <a:ext cx="3183890" cy="680720"/>
          </a:xfrm>
        </p:spPr>
        <p:txBody>
          <a:bodyPr/>
          <a:p>
            <a:pPr marL="0" indent="0">
              <a:buNone/>
            </a:pPr>
            <a:r>
              <a:rPr lang="en-US" altLang="zh-CN"/>
              <a:t>cybergear</a:t>
            </a:r>
            <a:r>
              <a:rPr lang="zh-CN" altLang="en-US"/>
              <a:t>微电机</a:t>
            </a:r>
            <a:endParaRPr lang="zh-CN" altLang="en-US"/>
          </a:p>
        </p:txBody>
      </p:sp>
      <p:pic>
        <p:nvPicPr>
          <p:cNvPr id="5" name="图片 4" descr="0"/>
          <p:cNvPicPr>
            <a:picLocks noChangeAspect="1"/>
          </p:cNvPicPr>
          <p:nvPr/>
        </p:nvPicPr>
        <p:blipFill>
          <a:blip r:embed="rId1"/>
          <a:stretch>
            <a:fillRect/>
          </a:stretch>
        </p:blipFill>
        <p:spPr>
          <a:xfrm>
            <a:off x="4377055" y="1173480"/>
            <a:ext cx="5274310" cy="1662430"/>
          </a:xfrm>
          <a:prstGeom prst="rect">
            <a:avLst/>
          </a:prstGeom>
        </p:spPr>
      </p:pic>
      <p:pic>
        <p:nvPicPr>
          <p:cNvPr id="6" name="图片 5" descr="1"/>
          <p:cNvPicPr>
            <a:picLocks noChangeAspect="1"/>
          </p:cNvPicPr>
          <p:nvPr/>
        </p:nvPicPr>
        <p:blipFill>
          <a:blip r:embed="rId2"/>
          <a:stretch>
            <a:fillRect/>
          </a:stretch>
        </p:blipFill>
        <p:spPr>
          <a:xfrm>
            <a:off x="1093470" y="4410710"/>
            <a:ext cx="4031615" cy="2052320"/>
          </a:xfrm>
          <a:prstGeom prst="rect">
            <a:avLst/>
          </a:prstGeom>
        </p:spPr>
      </p:pic>
      <p:pic>
        <p:nvPicPr>
          <p:cNvPr id="7" name="图片 6" descr="2"/>
          <p:cNvPicPr>
            <a:picLocks noChangeAspect="1"/>
          </p:cNvPicPr>
          <p:nvPr/>
        </p:nvPicPr>
        <p:blipFill>
          <a:blip r:embed="rId3"/>
          <a:stretch>
            <a:fillRect/>
          </a:stretch>
        </p:blipFill>
        <p:spPr>
          <a:xfrm>
            <a:off x="6753860" y="3991610"/>
            <a:ext cx="3367405" cy="2553335"/>
          </a:xfrm>
          <a:prstGeom prst="rect">
            <a:avLst/>
          </a:prstGeom>
        </p:spPr>
      </p:pic>
      <p:sp>
        <p:nvSpPr>
          <p:cNvPr id="8" name="内容占位符 2"/>
          <p:cNvSpPr>
            <a:spLocks noGrp="1"/>
          </p:cNvSpPr>
          <p:nvPr/>
        </p:nvSpPr>
        <p:spPr>
          <a:xfrm>
            <a:off x="422910" y="3058160"/>
            <a:ext cx="3183890" cy="68072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a:p>
        </p:txBody>
      </p:sp>
      <p:sp>
        <p:nvSpPr>
          <p:cNvPr id="9" name="文本框 8"/>
          <p:cNvSpPr txBox="1"/>
          <p:nvPr/>
        </p:nvSpPr>
        <p:spPr>
          <a:xfrm>
            <a:off x="6875780" y="2945765"/>
            <a:ext cx="3123565" cy="1636395"/>
          </a:xfrm>
          <a:prstGeom prst="rect">
            <a:avLst/>
          </a:prstGeom>
        </p:spPr>
        <p:txBody>
          <a:bodyPr>
            <a:noAutofit/>
          </a:bodyPr>
          <a:p>
            <a:pPr marL="0" indent="0" algn="l"/>
            <a:r>
              <a:rPr lang="zh-CN" altLang="en-US" sz="1600" b="0" i="0">
                <a:solidFill>
                  <a:srgbClr val="06071F"/>
                </a:solidFill>
                <a:latin typeface="+mj-ea"/>
                <a:ea typeface="+mj-ea"/>
                <a:cs typeface="+mn-ea"/>
              </a:rPr>
              <a:t>高扭矩</a:t>
            </a:r>
            <a:endParaRPr lang="zh-CN" altLang="en-US" sz="1600" b="0" i="0">
              <a:solidFill>
                <a:srgbClr val="06071F"/>
              </a:solidFill>
              <a:latin typeface="+mj-ea"/>
              <a:ea typeface="+mj-ea"/>
              <a:cs typeface="+mn-ea"/>
            </a:endParaRPr>
          </a:p>
          <a:p>
            <a:pPr marL="0" indent="0" algn="l"/>
            <a:r>
              <a:rPr lang="zh-CN" altLang="en-US" sz="1600" b="0" i="0">
                <a:solidFill>
                  <a:srgbClr val="06071F"/>
                </a:solidFill>
                <a:latin typeface="+mn-ea"/>
                <a:cs typeface="+mn-ea"/>
              </a:rPr>
              <a:t>扭矩密度</a:t>
            </a:r>
            <a:r>
              <a:rPr lang="zh-CN" altLang="en-US" sz="1800" b="0" i="0" spc="150">
                <a:solidFill>
                  <a:schemeClr val="tx1">
                    <a:lumMod val="65000"/>
                    <a:lumOff val="35000"/>
                  </a:schemeClr>
                </a:solidFill>
                <a:uFillTx/>
              </a:rPr>
              <a:t>37.85N.m/kg，</a:t>
            </a:r>
            <a:r>
              <a:rPr lang="zh-CN" altLang="en-US" sz="1600" b="0" i="0">
                <a:solidFill>
                  <a:srgbClr val="06071F"/>
                </a:solidFill>
                <a:latin typeface="+mn-ea"/>
                <a:cs typeface="+mn-ea"/>
              </a:rPr>
              <a:t>最大扭矩可达12N.m</a:t>
            </a:r>
            <a:endParaRPr lang="zh-CN" altLang="en-US" sz="1600" b="0" i="0">
              <a:solidFill>
                <a:srgbClr val="06071F"/>
              </a:solidFill>
              <a:latin typeface="+mn-ea"/>
              <a:cs typeface="+mn-ea"/>
            </a:endParaRPr>
          </a:p>
        </p:txBody>
      </p:sp>
      <p:sp>
        <p:nvSpPr>
          <p:cNvPr id="10" name="文本框 9"/>
          <p:cNvSpPr txBox="1"/>
          <p:nvPr/>
        </p:nvSpPr>
        <p:spPr>
          <a:xfrm>
            <a:off x="476250" y="4692015"/>
            <a:ext cx="1910715" cy="877570"/>
          </a:xfrm>
          <a:prstGeom prst="rect">
            <a:avLst/>
          </a:prstGeom>
        </p:spPr>
        <p:txBody>
          <a:bodyPr wrap="square">
            <a:noAutofit/>
          </a:bodyPr>
          <a:p>
            <a:pPr marL="0" indent="0" algn="l"/>
            <a:endParaRPr lang="en-US" altLang="zh-CN" sz="1600" b="0" i="0">
              <a:solidFill>
                <a:srgbClr val="06071F"/>
              </a:solidFill>
              <a:latin typeface="+mn-ea"/>
              <a:cs typeface="+mn-ea"/>
            </a:endParaRPr>
          </a:p>
        </p:txBody>
      </p:sp>
      <p:sp>
        <p:nvSpPr>
          <p:cNvPr id="11" name="文本框 10"/>
          <p:cNvSpPr txBox="1"/>
          <p:nvPr/>
        </p:nvSpPr>
        <p:spPr>
          <a:xfrm>
            <a:off x="734060" y="2856230"/>
            <a:ext cx="5107305" cy="1814830"/>
          </a:xfrm>
          <a:prstGeom prst="rect">
            <a:avLst/>
          </a:prstGeom>
        </p:spPr>
        <p:txBody>
          <a:bodyPr wrap="square">
            <a:spAutoFit/>
          </a:bodyPr>
          <a:p>
            <a:pPr marL="0" indent="0" algn="l"/>
            <a:r>
              <a:rPr lang="zh-CN" altLang="en-US" sz="1600">
                <a:solidFill>
                  <a:srgbClr val="06071F"/>
                </a:solidFill>
                <a:latin typeface="+mj-ea"/>
                <a:ea typeface="+mj-ea"/>
                <a:cs typeface="+mn-ea"/>
                <a:sym typeface="+mn-ea"/>
              </a:rPr>
              <a:t>高精度与快速响应</a:t>
            </a:r>
            <a:endParaRPr lang="zh-CN" altLang="en-US" sz="1600" b="0" i="0">
              <a:solidFill>
                <a:srgbClr val="06071F"/>
              </a:solidFill>
              <a:latin typeface="+mj-ea"/>
              <a:ea typeface="+mj-ea"/>
              <a:cs typeface="+mn-ea"/>
            </a:endParaRPr>
          </a:p>
          <a:p>
            <a:pPr marL="0" indent="0" algn="l"/>
            <a:endParaRPr lang="zh-CN" altLang="en-US" sz="1600" b="0" i="0">
              <a:solidFill>
                <a:srgbClr val="06071F"/>
              </a:solidFill>
              <a:latin typeface="+mn-ea"/>
              <a:cs typeface="+mn-ea"/>
            </a:endParaRPr>
          </a:p>
          <a:p>
            <a:pPr marL="0" indent="0" algn="l"/>
            <a:r>
              <a:rPr lang="zh-CN" altLang="en-US" sz="1600" b="0" i="0">
                <a:solidFill>
                  <a:srgbClr val="06071F"/>
                </a:solidFill>
                <a:latin typeface="+mn-ea"/>
                <a:cs typeface="+mn-ea"/>
              </a:rPr>
              <a:t>可以达到±0.2N.m（在&lt;3N.m的扭矩范围内），±0.4N.m（在&lt;8N.m的扭矩范围内），以及±5%（在≤12N.m的扭矩范围内）。</a:t>
            </a:r>
            <a:endParaRPr lang="zh-CN" altLang="en-US" sz="1600" b="0" i="0">
              <a:solidFill>
                <a:srgbClr val="06071F"/>
              </a:solidFill>
              <a:latin typeface="+mn-ea"/>
              <a:cs typeface="+mn-ea"/>
            </a:endParaRPr>
          </a:p>
          <a:p>
            <a:pPr marL="0" indent="0" algn="l"/>
            <a:r>
              <a:rPr lang="zh-CN" altLang="en-US" sz="1600">
                <a:solidFill>
                  <a:srgbClr val="06071F"/>
                </a:solidFill>
                <a:latin typeface="+mn-ea"/>
                <a:cs typeface="+mn-ea"/>
                <a:sym typeface="+mn-ea"/>
              </a:rPr>
              <a:t>响应时间</a:t>
            </a:r>
            <a:r>
              <a:rPr lang="en-US" altLang="zh-CN" sz="1600">
                <a:solidFill>
                  <a:srgbClr val="06071F"/>
                </a:solidFill>
                <a:latin typeface="+mn-ea"/>
                <a:cs typeface="+mn-ea"/>
                <a:sym typeface="+mn-ea"/>
              </a:rPr>
              <a:t>20ms</a:t>
            </a:r>
            <a:endParaRPr lang="en-US" altLang="zh-CN" sz="1600" b="0" i="0">
              <a:solidFill>
                <a:srgbClr val="06071F"/>
              </a:solidFill>
              <a:latin typeface="+mn-ea"/>
              <a:cs typeface="+mn-ea"/>
            </a:endParaRPr>
          </a:p>
          <a:p>
            <a:pPr marL="0" indent="0" algn="l"/>
            <a:endParaRPr lang="zh-CN" altLang="en-US" sz="1600" b="0" i="0">
              <a:solidFill>
                <a:srgbClr val="06071F"/>
              </a:solidFill>
              <a:latin typeface="+mn-ea"/>
              <a:cs typeface="+mn-ea"/>
            </a:endParaRPr>
          </a:p>
        </p:txBody>
      </p:sp>
      <p:sp>
        <p:nvSpPr>
          <p:cNvPr id="13" name="文本框 12"/>
          <p:cNvSpPr txBox="1"/>
          <p:nvPr/>
        </p:nvSpPr>
        <p:spPr>
          <a:xfrm>
            <a:off x="734060" y="1475105"/>
            <a:ext cx="5509260" cy="1583055"/>
          </a:xfrm>
          <a:prstGeom prst="rect">
            <a:avLst/>
          </a:prstGeom>
        </p:spPr>
        <p:txBody>
          <a:bodyPr wrap="square">
            <a:noAutofit/>
          </a:bodyPr>
          <a:p>
            <a:pPr marL="0" algn="l">
              <a:spcBef>
                <a:spcPts val="700"/>
              </a:spcBef>
              <a:buClrTx/>
              <a:buSzTx/>
              <a:buNone/>
            </a:pPr>
            <a:r>
              <a:rPr lang="zh-CN" altLang="en-US" sz="1600" b="0" i="0">
                <a:solidFill>
                  <a:srgbClr val="06071F"/>
                </a:solidFill>
                <a:latin typeface="+mj-ea"/>
                <a:ea typeface="+mj-ea"/>
                <a:cs typeface="+mn-ea"/>
              </a:rPr>
              <a:t>轻量化</a:t>
            </a:r>
            <a:endParaRPr lang="zh-CN" altLang="en-US" sz="1600" b="0" i="0">
              <a:solidFill>
                <a:srgbClr val="06071F"/>
              </a:solidFill>
              <a:latin typeface="+mj-ea"/>
              <a:ea typeface="+mj-ea"/>
              <a:cs typeface="+mn-ea"/>
            </a:endParaRPr>
          </a:p>
          <a:p>
            <a:pPr marL="0" algn="l">
              <a:spcBef>
                <a:spcPts val="700"/>
              </a:spcBef>
              <a:buClrTx/>
              <a:buSzTx/>
              <a:buNone/>
            </a:pPr>
            <a:r>
              <a:rPr lang="zh-CN" altLang="en-US" sz="1600" b="0" i="0">
                <a:solidFill>
                  <a:srgbClr val="06071F"/>
                </a:solidFill>
                <a:latin typeface="+mj-ea"/>
                <a:ea typeface="+mj-ea"/>
                <a:cs typeface="+mn-ea"/>
              </a:rPr>
              <a:t>重量仅为317g</a:t>
            </a:r>
            <a:endParaRPr lang="zh-CN" altLang="en-US" sz="1600" b="0" i="0">
              <a:solidFill>
                <a:srgbClr val="06071F"/>
              </a:solidFill>
              <a:latin typeface="+mj-ea"/>
              <a:ea typeface="+mj-ea"/>
              <a:cs typeface="+mn-ea"/>
            </a:endParaRPr>
          </a:p>
          <a:p>
            <a:pPr marL="0" algn="l">
              <a:spcBef>
                <a:spcPts val="700"/>
              </a:spcBef>
              <a:buClrTx/>
              <a:buSzTx/>
              <a:buNone/>
            </a:pPr>
            <a:r>
              <a:rPr lang="zh-CN" altLang="en-US" sz="1600" b="0" i="0">
                <a:solidFill>
                  <a:srgbClr val="06071F"/>
                </a:solidFill>
                <a:latin typeface="+mj-ea"/>
                <a:ea typeface="+mj-ea"/>
                <a:cs typeface="+mn-ea"/>
              </a:rPr>
              <a:t>尺寸为直径</a:t>
            </a:r>
            <a:r>
              <a:rPr lang="en-US" altLang="zh-CN" sz="1600" b="0" i="0">
                <a:solidFill>
                  <a:srgbClr val="06071F"/>
                </a:solidFill>
                <a:latin typeface="+mj-ea"/>
                <a:ea typeface="+mj-ea"/>
                <a:cs typeface="+mn-ea"/>
              </a:rPr>
              <a:t>80.5mm x </a:t>
            </a:r>
            <a:r>
              <a:rPr lang="zh-CN" altLang="en-US" sz="1600" b="0" i="0">
                <a:solidFill>
                  <a:srgbClr val="06071F"/>
                </a:solidFill>
                <a:latin typeface="+mj-ea"/>
                <a:ea typeface="+mj-ea"/>
                <a:cs typeface="+mn-ea"/>
              </a:rPr>
              <a:t>高度</a:t>
            </a:r>
            <a:r>
              <a:rPr lang="en-US" altLang="zh-CN" sz="1600" b="0" i="0">
                <a:solidFill>
                  <a:srgbClr val="06071F"/>
                </a:solidFill>
                <a:latin typeface="+mj-ea"/>
                <a:ea typeface="+mj-ea"/>
                <a:cs typeface="+mn-ea"/>
              </a:rPr>
              <a:t>36.5mm</a:t>
            </a:r>
            <a:endParaRPr lang="en-US" altLang="zh-CN" sz="1600" b="0" i="0">
              <a:solidFill>
                <a:srgbClr val="06071F"/>
              </a:solidFill>
              <a:latin typeface="+mj-ea"/>
              <a:ea typeface="+mj-ea"/>
              <a:cs typeface="+mn-ea"/>
            </a:endParaRPr>
          </a:p>
        </p:txBody>
      </p:sp>
    </p:spTree>
    <p:custDataLst>
      <p:tags r:id="rId4"/>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497910" y="297885"/>
            <a:ext cx="10969200" cy="705600"/>
          </a:xfrm>
        </p:spPr>
        <p:txBody>
          <a:bodyPr/>
          <a:p>
            <a:r>
              <a:rPr lang="zh-CN" altLang="en-US">
                <a:sym typeface="+mn-ea"/>
              </a:rPr>
              <a:t>伺服电机控制</a:t>
            </a:r>
            <a:endParaRPr lang="zh-CN" altLang="en-US"/>
          </a:p>
        </p:txBody>
      </p:sp>
      <p:sp>
        <p:nvSpPr>
          <p:cNvPr id="4" name="内容占位符 2"/>
          <p:cNvSpPr>
            <a:spLocks noGrp="1"/>
          </p:cNvSpPr>
          <p:nvPr/>
        </p:nvSpPr>
        <p:spPr>
          <a:xfrm>
            <a:off x="4008120" y="382905"/>
            <a:ext cx="3643630" cy="105156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a:t>FOC</a:t>
            </a:r>
            <a:r>
              <a:rPr lang="zh-CN" altLang="en-US"/>
              <a:t>位置环、速度环、</a:t>
            </a:r>
            <a:r>
              <a:rPr lang="zh-CN" altLang="en-US"/>
              <a:t>电流环</a:t>
            </a:r>
            <a:endParaRPr lang="zh-CN" altLang="en-US"/>
          </a:p>
        </p:txBody>
      </p:sp>
      <p:grpSp>
        <p:nvGrpSpPr>
          <p:cNvPr id="10" name="组合 9"/>
          <p:cNvGrpSpPr/>
          <p:nvPr/>
        </p:nvGrpSpPr>
        <p:grpSpPr>
          <a:xfrm>
            <a:off x="497840" y="1113790"/>
            <a:ext cx="11694160" cy="1882775"/>
            <a:chOff x="784" y="2078"/>
            <a:chExt cx="18416" cy="2965"/>
          </a:xfrm>
        </p:grpSpPr>
        <p:pic>
          <p:nvPicPr>
            <p:cNvPr id="5" name="图片 4" descr="27"/>
            <p:cNvPicPr>
              <a:picLocks noChangeAspect="1"/>
            </p:cNvPicPr>
            <p:nvPr/>
          </p:nvPicPr>
          <p:blipFill>
            <a:blip r:embed="rId1"/>
            <a:stretch>
              <a:fillRect/>
            </a:stretch>
          </p:blipFill>
          <p:spPr>
            <a:xfrm>
              <a:off x="7586" y="2078"/>
              <a:ext cx="11614" cy="2965"/>
            </a:xfrm>
            <a:prstGeom prst="rect">
              <a:avLst/>
            </a:prstGeom>
          </p:spPr>
        </p:pic>
        <p:sp>
          <p:nvSpPr>
            <p:cNvPr id="8" name="内容占位符 2"/>
            <p:cNvSpPr>
              <a:spLocks noGrp="1"/>
            </p:cNvSpPr>
            <p:nvPr/>
          </p:nvSpPr>
          <p:spPr>
            <a:xfrm>
              <a:off x="784" y="2675"/>
              <a:ext cx="7220" cy="2119"/>
            </a:xfrm>
            <a:prstGeom prst="rect">
              <a:avLst/>
            </a:prstGeom>
          </p:spPr>
          <p:txBody>
            <a:bodyPr vert="horz" lIns="90000" tIns="46800" rIns="90000" bIns="46800" rtlCol="0">
              <a:normAutofit fontScale="25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6400" spc="0">
                  <a:solidFill>
                    <a:schemeClr val="tx1"/>
                  </a:solidFill>
                  <a:latin typeface="+mn-ea"/>
                </a:rPr>
                <a:t>电机位置模式：</a:t>
              </a:r>
              <a:endParaRPr lang="zh-CN" altLang="en-US" sz="5600">
                <a:solidFill>
                  <a:schemeClr val="tx1"/>
                </a:solidFill>
                <a:latin typeface="+mn-ea"/>
                <a:cs typeface="+mn-ea"/>
              </a:endParaRPr>
            </a:p>
            <a:p>
              <a:pPr marL="0" algn="l">
                <a:lnSpc>
                  <a:spcPct val="100000"/>
                </a:lnSpc>
                <a:buClrTx/>
                <a:buSzTx/>
                <a:buFontTx/>
                <a:buNone/>
              </a:pPr>
              <a:r>
                <a:rPr lang="zh-CN" altLang="en-US" sz="6400" spc="0">
                  <a:solidFill>
                    <a:schemeClr val="tx1"/>
                  </a:solidFill>
                  <a:latin typeface="+mn-ea"/>
                </a:rPr>
                <a:t>位置模式采用三环嵌套控制结构（位置环→速度环→电流环），结合FOC（磁场定向控制）​​，实现高精度位置跟踪与动态响应。</a:t>
              </a:r>
              <a:endParaRPr lang="zh-CN" altLang="en-US" sz="6400" spc="0">
                <a:solidFill>
                  <a:schemeClr val="tx1"/>
                </a:solidFill>
                <a:latin typeface="+mn-ea"/>
              </a:endParaRPr>
            </a:p>
          </p:txBody>
        </p:sp>
      </p:grpSp>
      <p:sp>
        <p:nvSpPr>
          <p:cNvPr id="9" name="内容占位符 2"/>
          <p:cNvSpPr>
            <a:spLocks noGrp="1"/>
          </p:cNvSpPr>
          <p:nvPr/>
        </p:nvSpPr>
        <p:spPr>
          <a:xfrm>
            <a:off x="437515" y="4937760"/>
            <a:ext cx="4544695" cy="1565275"/>
          </a:xfrm>
          <a:prstGeom prst="rect">
            <a:avLst/>
          </a:prstGeom>
        </p:spPr>
        <p:txBody>
          <a:bodyPr vert="horz" lIns="90000" tIns="46800" rIns="90000" bIns="46800" rtlCol="0">
            <a:no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spc="0">
                <a:solidFill>
                  <a:schemeClr val="tx1"/>
                </a:solidFill>
                <a:latin typeface="+mn-ea"/>
              </a:rPr>
              <a:t>运控模式：</a:t>
            </a:r>
            <a:br>
              <a:rPr lang="zh-CN" altLang="en-US" sz="1600" spc="0">
                <a:solidFill>
                  <a:schemeClr val="tx1"/>
                </a:solidFill>
                <a:latin typeface="+mn-ea"/>
              </a:rPr>
            </a:br>
            <a:r>
              <a:rPr lang="zh-CN" altLang="en-US" sz="1600" spc="0">
                <a:solidFill>
                  <a:schemeClr val="tx1"/>
                </a:solidFill>
                <a:latin typeface="+mn-ea"/>
              </a:rPr>
              <a:t>运控模式采用速度-电流双闭环控制架构，结合比例积分（PI）调节和磁场定向控制（FOC）​，实现动态响应、速度跟踪与力矩控制</a:t>
            </a:r>
            <a:r>
              <a:rPr lang="zh-CN" altLang="en-US" sz="1300">
                <a:latin typeface="+mn-ea"/>
                <a:cs typeface="+mn-ea"/>
              </a:rPr>
              <a:t>。</a:t>
            </a:r>
            <a:endParaRPr lang="zh-CN" altLang="en-US" sz="1300">
              <a:latin typeface="+mn-ea"/>
              <a:cs typeface="+mn-ea"/>
            </a:endParaRPr>
          </a:p>
        </p:txBody>
      </p:sp>
      <p:pic>
        <p:nvPicPr>
          <p:cNvPr id="6" name="图片 5" descr="25"/>
          <p:cNvPicPr>
            <a:picLocks noChangeAspect="1"/>
          </p:cNvPicPr>
          <p:nvPr/>
        </p:nvPicPr>
        <p:blipFill>
          <a:blip r:embed="rId2"/>
          <a:stretch>
            <a:fillRect/>
          </a:stretch>
        </p:blipFill>
        <p:spPr>
          <a:xfrm>
            <a:off x="5598795" y="2996565"/>
            <a:ext cx="5085080" cy="2161540"/>
          </a:xfrm>
          <a:prstGeom prst="rect">
            <a:avLst/>
          </a:prstGeom>
        </p:spPr>
      </p:pic>
      <p:sp>
        <p:nvSpPr>
          <p:cNvPr id="11" name="文本框 10"/>
          <p:cNvSpPr txBox="1"/>
          <p:nvPr/>
        </p:nvSpPr>
        <p:spPr>
          <a:xfrm>
            <a:off x="497840" y="3349625"/>
            <a:ext cx="4178935" cy="1076325"/>
          </a:xfrm>
          <a:prstGeom prst="rect">
            <a:avLst/>
          </a:prstGeom>
        </p:spPr>
        <p:txBody>
          <a:bodyPr wrap="square">
            <a:spAutoFit/>
          </a:bodyPr>
          <a:p>
            <a:pPr marL="0" indent="0"/>
            <a:r>
              <a:rPr lang="zh-CN" altLang="en-US" sz="1600">
                <a:latin typeface="+mn-ea"/>
                <a:sym typeface="+mn-ea"/>
              </a:rPr>
              <a:t>速度模式：</a:t>
            </a:r>
            <a:endParaRPr lang="zh-CN" altLang="en-US" sz="1600" b="0" i="0">
              <a:latin typeface="+mn-ea"/>
            </a:endParaRPr>
          </a:p>
          <a:p>
            <a:pPr marL="0" indent="0"/>
            <a:r>
              <a:rPr lang="zh-CN" altLang="en-US" sz="1600" b="0" i="0">
                <a:latin typeface="+mn-ea"/>
              </a:rPr>
              <a:t>速度模式采用</a:t>
            </a:r>
            <a:r>
              <a:rPr lang="zh-CN" altLang="en-US" sz="1600" i="0">
                <a:latin typeface="+mn-ea"/>
              </a:rPr>
              <a:t>双环并行控制架构</a:t>
            </a:r>
            <a:r>
              <a:rPr lang="zh-CN" altLang="en-US" sz="1600" b="0" i="0">
                <a:latin typeface="+mn-ea"/>
              </a:rPr>
              <a:t>，通过</a:t>
            </a:r>
            <a:r>
              <a:rPr lang="zh-CN" altLang="en-US" sz="1600" i="0">
                <a:latin typeface="+mn-ea"/>
              </a:rPr>
              <a:t>角度环</a:t>
            </a:r>
            <a:r>
              <a:rPr lang="zh-CN" altLang="en-US" sz="1600" b="0" i="0">
                <a:latin typeface="+mn-ea"/>
              </a:rPr>
              <a:t>与</a:t>
            </a:r>
            <a:r>
              <a:rPr lang="zh-CN" altLang="en-US" sz="1600" i="0">
                <a:latin typeface="+mn-ea"/>
              </a:rPr>
              <a:t>速度环</a:t>
            </a:r>
            <a:r>
              <a:rPr lang="zh-CN" altLang="en-US" sz="1600" b="0" i="0">
                <a:latin typeface="+mn-ea"/>
              </a:rPr>
              <a:t>协同调节，实现动态速度跟踪与力矩输出的解耦控制</a:t>
            </a:r>
            <a:r>
              <a:rPr lang="zh-CN" altLang="en-US" sz="1600" b="0" i="0">
                <a:latin typeface="PingFang SC"/>
                <a:ea typeface="PingFang SC"/>
              </a:rPr>
              <a:t>。</a:t>
            </a:r>
            <a:endParaRPr lang="zh-CN" altLang="en-US" sz="1600" b="0" i="0">
              <a:latin typeface="PingFang SC"/>
              <a:ea typeface="PingFang SC"/>
            </a:endParaRPr>
          </a:p>
        </p:txBody>
      </p:sp>
      <p:pic>
        <p:nvPicPr>
          <p:cNvPr id="7" name="图片 6" descr="26"/>
          <p:cNvPicPr>
            <a:picLocks noChangeAspect="1"/>
          </p:cNvPicPr>
          <p:nvPr/>
        </p:nvPicPr>
        <p:blipFill>
          <a:blip r:embed="rId3"/>
          <a:stretch>
            <a:fillRect/>
          </a:stretch>
        </p:blipFill>
        <p:spPr>
          <a:xfrm>
            <a:off x="5082540" y="4937760"/>
            <a:ext cx="6117590" cy="1953895"/>
          </a:xfrm>
          <a:prstGeom prst="rect">
            <a:avLst/>
          </a:prstGeom>
        </p:spPr>
      </p:pic>
    </p:spTree>
    <p:custDataLst>
      <p:tags r:id="rId4"/>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7860" y="275025"/>
            <a:ext cx="10969200" cy="705600"/>
          </a:xfrm>
        </p:spPr>
        <p:txBody>
          <a:bodyPr/>
          <a:p>
            <a:r>
              <a:rPr lang="zh-CN" altLang="en-US"/>
              <a:t>上肢外骨骼机械臂</a:t>
            </a:r>
            <a:r>
              <a:rPr lang="en-US" altLang="zh-CN"/>
              <a:t>3D</a:t>
            </a:r>
            <a:r>
              <a:rPr lang="zh-CN" altLang="en-US"/>
              <a:t>模型</a:t>
            </a:r>
            <a:endParaRPr lang="zh-CN" altLang="en-US"/>
          </a:p>
        </p:txBody>
      </p:sp>
      <p:sp>
        <p:nvSpPr>
          <p:cNvPr id="8" name="内容占位符 2"/>
          <p:cNvSpPr>
            <a:spLocks noGrp="1"/>
          </p:cNvSpPr>
          <p:nvPr/>
        </p:nvSpPr>
        <p:spPr>
          <a:xfrm>
            <a:off x="895350" y="1544955"/>
            <a:ext cx="2665730" cy="170116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algn="l">
              <a:lnSpc>
                <a:spcPct val="100000"/>
              </a:lnSpc>
              <a:buClrTx/>
              <a:buSzTx/>
              <a:buFontTx/>
              <a:buNone/>
            </a:pPr>
            <a:r>
              <a:rPr lang="zh-CN" altLang="en-US" sz="1800" spc="0">
                <a:solidFill>
                  <a:schemeClr val="tx1"/>
                </a:solidFill>
              </a:rPr>
              <a:t>肩关节设计</a:t>
            </a:r>
            <a:endParaRPr lang="zh-CN" altLang="en-US" sz="1800" spc="0">
              <a:solidFill>
                <a:schemeClr val="tx1"/>
              </a:solidFill>
            </a:endParaRPr>
          </a:p>
          <a:p>
            <a:pPr marL="0" algn="l">
              <a:lnSpc>
                <a:spcPct val="100000"/>
              </a:lnSpc>
              <a:buClrTx/>
              <a:buSzTx/>
              <a:buFontTx/>
              <a:buNone/>
            </a:pPr>
            <a:r>
              <a:rPr lang="zh-CN" altLang="en-US" sz="1800" spc="0">
                <a:solidFill>
                  <a:schemeClr val="tx1"/>
                </a:solidFill>
              </a:rPr>
              <a:t>模拟人类肩关节的多自由度运动；可调节长度的连杆设计</a:t>
            </a:r>
            <a:endParaRPr lang="zh-CN" altLang="en-US" sz="1800" spc="0">
              <a:solidFill>
                <a:schemeClr val="tx1"/>
              </a:solidFill>
            </a:endParaRPr>
          </a:p>
        </p:txBody>
      </p:sp>
      <p:sp>
        <p:nvSpPr>
          <p:cNvPr id="9" name="文本框 8"/>
          <p:cNvSpPr txBox="1"/>
          <p:nvPr/>
        </p:nvSpPr>
        <p:spPr>
          <a:xfrm>
            <a:off x="977900" y="4254500"/>
            <a:ext cx="2624455" cy="1383665"/>
          </a:xfrm>
          <a:prstGeom prst="rect">
            <a:avLst/>
          </a:prstGeom>
          <a:noFill/>
        </p:spPr>
        <p:txBody>
          <a:bodyPr wrap="square" rtlCol="0">
            <a:noAutofit/>
          </a:bodyPr>
          <a:p>
            <a:pPr indent="-228600" algn="l">
              <a:spcBef>
                <a:spcPts val="0"/>
              </a:spcBef>
              <a:spcAft>
                <a:spcPts val="1000"/>
              </a:spcAft>
              <a:buClrTx/>
              <a:buSzTx/>
              <a:buNone/>
            </a:pPr>
            <a:r>
              <a:rPr lang="zh-CN" altLang="en-US">
                <a:uFillTx/>
              </a:rPr>
              <a:t>肘关节设计</a:t>
            </a:r>
            <a:endParaRPr lang="zh-CN" altLang="en-US">
              <a:uFillTx/>
            </a:endParaRPr>
          </a:p>
          <a:p>
            <a:pPr indent="-228600" algn="l">
              <a:spcBef>
                <a:spcPts val="0"/>
              </a:spcBef>
              <a:spcAft>
                <a:spcPts val="1000"/>
              </a:spcAft>
              <a:buClrTx/>
              <a:buSzTx/>
              <a:buNone/>
            </a:pPr>
            <a:r>
              <a:rPr lang="zh-CN" altLang="en-US">
                <a:uFillTx/>
              </a:rPr>
              <a:t>模拟人体上肢运动学特性，确保机械臂与人体自然动作的契合</a:t>
            </a:r>
            <a:endParaRPr lang="zh-CN" altLang="en-US">
              <a:uFillTx/>
            </a:endParaRPr>
          </a:p>
        </p:txBody>
      </p:sp>
      <p:pic>
        <p:nvPicPr>
          <p:cNvPr id="10" name="图片 9"/>
          <p:cNvPicPr/>
          <p:nvPr/>
        </p:nvPicPr>
        <p:blipFill>
          <a:blip r:embed="rId1"/>
          <a:srcRect t="5684"/>
          <a:stretch>
            <a:fillRect/>
          </a:stretch>
        </p:blipFill>
        <p:spPr>
          <a:xfrm>
            <a:off x="7322820" y="755650"/>
            <a:ext cx="2516505" cy="2792095"/>
          </a:xfrm>
          <a:prstGeom prst="rect">
            <a:avLst/>
          </a:prstGeom>
        </p:spPr>
      </p:pic>
      <p:pic>
        <p:nvPicPr>
          <p:cNvPr id="11" name="图片 10"/>
          <p:cNvPicPr/>
          <p:nvPr/>
        </p:nvPicPr>
        <p:blipFill>
          <a:blip r:embed="rId2"/>
          <a:stretch>
            <a:fillRect/>
          </a:stretch>
        </p:blipFill>
        <p:spPr>
          <a:xfrm>
            <a:off x="7322820" y="3741420"/>
            <a:ext cx="2633980" cy="2840355"/>
          </a:xfrm>
          <a:prstGeom prst="rect">
            <a:avLst/>
          </a:prstGeom>
        </p:spPr>
      </p:pic>
      <p:pic>
        <p:nvPicPr>
          <p:cNvPr id="12" name="图片 11" descr="34"/>
          <p:cNvPicPr>
            <a:picLocks noChangeAspect="1"/>
          </p:cNvPicPr>
          <p:nvPr/>
        </p:nvPicPr>
        <p:blipFill>
          <a:blip r:embed="rId3"/>
          <a:stretch>
            <a:fillRect/>
          </a:stretch>
        </p:blipFill>
        <p:spPr>
          <a:xfrm flipH="1">
            <a:off x="4178935" y="1103630"/>
            <a:ext cx="2178050" cy="2095500"/>
          </a:xfrm>
          <a:prstGeom prst="rect">
            <a:avLst/>
          </a:prstGeom>
        </p:spPr>
      </p:pic>
      <p:pic>
        <p:nvPicPr>
          <p:cNvPr id="13" name="图片 12" descr="33"/>
          <p:cNvPicPr>
            <a:picLocks noChangeAspect="1"/>
          </p:cNvPicPr>
          <p:nvPr/>
        </p:nvPicPr>
        <p:blipFill>
          <a:blip r:embed="rId4"/>
          <a:srcRect t="30059" r="34954"/>
          <a:stretch>
            <a:fillRect/>
          </a:stretch>
        </p:blipFill>
        <p:spPr>
          <a:xfrm>
            <a:off x="4090035" y="3827780"/>
            <a:ext cx="2098675" cy="2341880"/>
          </a:xfrm>
          <a:prstGeom prst="rect">
            <a:avLst/>
          </a:prstGeom>
        </p:spPr>
      </p:pic>
    </p:spTree>
    <p:custDataLst>
      <p:tags r:id="rId5"/>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上肢外骨骼机械臂</a:t>
            </a:r>
            <a:r>
              <a:rPr lang="zh-CN" altLang="en-US">
                <a:sym typeface="+mn-ea"/>
              </a:rPr>
              <a:t>穿戴效果</a:t>
            </a:r>
            <a:endParaRPr lang="zh-CN" altLang="en-US">
              <a:sym typeface="+mn-ea"/>
            </a:endParaRPr>
          </a:p>
        </p:txBody>
      </p:sp>
      <p:pic>
        <p:nvPicPr>
          <p:cNvPr id="7" name="图片 6"/>
          <p:cNvPicPr/>
          <p:nvPr/>
        </p:nvPicPr>
        <p:blipFill>
          <a:blip r:embed="rId1"/>
          <a:stretch>
            <a:fillRect/>
          </a:stretch>
        </p:blipFill>
        <p:spPr>
          <a:xfrm>
            <a:off x="847725" y="2510155"/>
            <a:ext cx="2856230" cy="2381250"/>
          </a:xfrm>
          <a:prstGeom prst="rect">
            <a:avLst/>
          </a:prstGeom>
        </p:spPr>
      </p:pic>
      <p:sp>
        <p:nvSpPr>
          <p:cNvPr id="6" name="内容占位符 2"/>
          <p:cNvSpPr>
            <a:spLocks noGrp="1"/>
          </p:cNvSpPr>
          <p:nvPr/>
        </p:nvSpPr>
        <p:spPr>
          <a:xfrm>
            <a:off x="7298055" y="608330"/>
            <a:ext cx="2665730" cy="760095"/>
          </a:xfrm>
          <a:prstGeom prst="rect">
            <a:avLst/>
          </a:prstGeom>
        </p:spPr>
        <p:txBody>
          <a:bodyPr vert="horz" lIns="90000" tIns="46800" rIns="90000" bIns="46800" rtlCol="0">
            <a:normAutofit fontScale="90000" lnSpcReduction="2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sym typeface="+mn-ea"/>
              </a:rPr>
              <a:t>整体使用</a:t>
            </a:r>
            <a:r>
              <a:rPr lang="en-US" altLang="zh-CN">
                <a:sym typeface="+mn-ea"/>
              </a:rPr>
              <a:t>3D</a:t>
            </a:r>
            <a:r>
              <a:rPr lang="zh-CN" altLang="en-US">
                <a:sym typeface="+mn-ea"/>
              </a:rPr>
              <a:t>打印</a:t>
            </a:r>
            <a:endParaRPr lang="zh-CN" altLang="en-US"/>
          </a:p>
          <a:p>
            <a:pPr marL="0" indent="0">
              <a:buNone/>
            </a:pPr>
            <a:r>
              <a:rPr lang="zh-CN" altLang="en-US"/>
              <a:t>符合人体工学</a:t>
            </a:r>
            <a:r>
              <a:rPr lang="zh-CN" altLang="en-US"/>
              <a:t>设计</a:t>
            </a:r>
            <a:endParaRPr lang="zh-CN" altLang="en-US"/>
          </a:p>
        </p:txBody>
      </p:sp>
      <p:pic>
        <p:nvPicPr>
          <p:cNvPr id="9" name="图片 8"/>
          <p:cNvPicPr/>
          <p:nvPr/>
        </p:nvPicPr>
        <p:blipFill>
          <a:blip r:embed="rId2"/>
          <a:stretch>
            <a:fillRect/>
          </a:stretch>
        </p:blipFill>
        <p:spPr>
          <a:xfrm>
            <a:off x="4478020" y="2510155"/>
            <a:ext cx="2303145" cy="2965450"/>
          </a:xfrm>
          <a:prstGeom prst="rect">
            <a:avLst/>
          </a:prstGeom>
        </p:spPr>
      </p:pic>
      <p:pic>
        <p:nvPicPr>
          <p:cNvPr id="10" name="图片 9"/>
          <p:cNvPicPr/>
          <p:nvPr/>
        </p:nvPicPr>
        <p:blipFill>
          <a:blip r:embed="rId3"/>
          <a:stretch>
            <a:fillRect/>
          </a:stretch>
        </p:blipFill>
        <p:spPr>
          <a:xfrm>
            <a:off x="7453630" y="2510155"/>
            <a:ext cx="2981325" cy="2202815"/>
          </a:xfrm>
          <a:prstGeom prst="rect">
            <a:avLst/>
          </a:prstGeom>
        </p:spPr>
      </p:pic>
    </p:spTree>
    <p:custDataLst>
      <p:tags r:id="rId4"/>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机械臂运动学</a:t>
            </a:r>
            <a:r>
              <a:rPr lang="zh-CN" altLang="en-US"/>
              <a:t>分析</a:t>
            </a:r>
            <a:endParaRPr lang="zh-CN" altLang="en-US"/>
          </a:p>
        </p:txBody>
      </p:sp>
      <p:sp>
        <p:nvSpPr>
          <p:cNvPr id="3" name="内容占位符 2"/>
          <p:cNvSpPr>
            <a:spLocks noGrp="1"/>
          </p:cNvSpPr>
          <p:nvPr>
            <p:ph idx="1"/>
          </p:nvPr>
        </p:nvSpPr>
        <p:spPr>
          <a:xfrm>
            <a:off x="608330" y="1490345"/>
            <a:ext cx="7888605" cy="855980"/>
          </a:xfrm>
        </p:spPr>
        <p:txBody>
          <a:bodyPr>
            <a:noAutofit/>
          </a:bodyPr>
          <a:p>
            <a:pPr marL="0" indent="0">
              <a:buNone/>
            </a:pPr>
            <a:r>
              <a:rPr lang="zh-CN" altLang="en-US" sz="1400">
                <a:latin typeface="+mn-ea"/>
                <a:cs typeface="+mn-ea"/>
              </a:rPr>
              <a:t>机械臂</a:t>
            </a:r>
            <a:r>
              <a:rPr lang="en-US" altLang="zh-CN" sz="1400">
                <a:latin typeface="+mn-ea"/>
                <a:cs typeface="+mn-ea"/>
              </a:rPr>
              <a:t>D-H</a:t>
            </a:r>
            <a:r>
              <a:rPr lang="zh-CN" altLang="en-US" sz="1400">
                <a:latin typeface="+mn-ea"/>
                <a:cs typeface="+mn-ea"/>
              </a:rPr>
              <a:t>模型</a:t>
            </a:r>
            <a:endParaRPr lang="zh-CN" altLang="en-US" sz="1400">
              <a:latin typeface="+mn-ea"/>
              <a:cs typeface="+mn-ea"/>
            </a:endParaRPr>
          </a:p>
          <a:p>
            <a:pPr marL="0" indent="0">
              <a:buNone/>
            </a:pPr>
            <a:r>
              <a:rPr lang="en-US" altLang="zh-CN" sz="1400">
                <a:latin typeface="+mn-ea"/>
                <a:cs typeface="+mn-ea"/>
              </a:rPr>
              <a:t>DH</a:t>
            </a:r>
            <a:r>
              <a:rPr lang="zh-CN" altLang="en-US" sz="1400">
                <a:latin typeface="+mn-ea"/>
                <a:cs typeface="+mn-ea"/>
              </a:rPr>
              <a:t>参数中，</a:t>
            </a:r>
            <a:r>
              <a:rPr lang="en-US" altLang="zh-CN" sz="1400">
                <a:latin typeface="+mn-ea"/>
                <a:cs typeface="+mn-ea"/>
              </a:rPr>
              <a:t>α</a:t>
            </a:r>
            <a:r>
              <a:rPr lang="zh-CN" altLang="en-US" sz="1400">
                <a:latin typeface="+mn-ea"/>
                <a:cs typeface="+mn-ea"/>
              </a:rPr>
              <a:t>是绕</a:t>
            </a:r>
            <a:r>
              <a:rPr lang="en-US" altLang="zh-CN" sz="1400">
                <a:latin typeface="+mn-ea"/>
                <a:cs typeface="+mn-ea"/>
              </a:rPr>
              <a:t>x</a:t>
            </a:r>
            <a:r>
              <a:rPr lang="zh-CN" altLang="en-US" sz="1400">
                <a:latin typeface="+mn-ea"/>
                <a:cs typeface="+mn-ea"/>
              </a:rPr>
              <a:t>轴的旋转，</a:t>
            </a:r>
            <a:r>
              <a:rPr lang="en-US" altLang="zh-CN" sz="1400">
                <a:latin typeface="+mn-ea"/>
                <a:cs typeface="+mn-ea"/>
              </a:rPr>
              <a:t>a</a:t>
            </a:r>
            <a:r>
              <a:rPr lang="zh-CN" altLang="en-US" sz="1400">
                <a:latin typeface="+mn-ea"/>
                <a:cs typeface="+mn-ea"/>
              </a:rPr>
              <a:t>是沿</a:t>
            </a:r>
            <a:r>
              <a:rPr lang="en-US" altLang="zh-CN" sz="1400">
                <a:latin typeface="+mn-ea"/>
                <a:cs typeface="+mn-ea"/>
              </a:rPr>
              <a:t>x</a:t>
            </a:r>
            <a:r>
              <a:rPr lang="zh-CN" altLang="en-US" sz="1400">
                <a:latin typeface="+mn-ea"/>
                <a:cs typeface="+mn-ea"/>
              </a:rPr>
              <a:t>轴的位移，</a:t>
            </a:r>
            <a:r>
              <a:rPr lang="en-US" altLang="zh-CN" sz="1400">
                <a:latin typeface="+mn-ea"/>
                <a:cs typeface="+mn-ea"/>
              </a:rPr>
              <a:t>d</a:t>
            </a:r>
            <a:r>
              <a:rPr lang="zh-CN" altLang="en-US" sz="1400">
                <a:latin typeface="+mn-ea"/>
                <a:cs typeface="+mn-ea"/>
              </a:rPr>
              <a:t>是沿</a:t>
            </a:r>
            <a:r>
              <a:rPr lang="en-US" altLang="zh-CN" sz="1400">
                <a:latin typeface="+mn-ea"/>
                <a:cs typeface="+mn-ea"/>
              </a:rPr>
              <a:t>z</a:t>
            </a:r>
            <a:r>
              <a:rPr lang="zh-CN" altLang="en-US" sz="1400">
                <a:latin typeface="+mn-ea"/>
                <a:cs typeface="+mn-ea"/>
              </a:rPr>
              <a:t>轴的位移，</a:t>
            </a:r>
            <a:r>
              <a:rPr lang="en-US" altLang="zh-CN" sz="1400">
                <a:latin typeface="+mn-ea"/>
                <a:cs typeface="+mn-ea"/>
              </a:rPr>
              <a:t>θ</a:t>
            </a:r>
            <a:r>
              <a:rPr lang="zh-CN" altLang="en-US" sz="1400">
                <a:latin typeface="+mn-ea"/>
                <a:cs typeface="+mn-ea"/>
              </a:rPr>
              <a:t>是绕</a:t>
            </a:r>
            <a:r>
              <a:rPr lang="en-US" altLang="zh-CN" sz="1400">
                <a:latin typeface="+mn-ea"/>
                <a:cs typeface="+mn-ea"/>
              </a:rPr>
              <a:t>z</a:t>
            </a:r>
            <a:r>
              <a:rPr lang="zh-CN" altLang="en-US" sz="1400">
                <a:latin typeface="+mn-ea"/>
                <a:cs typeface="+mn-ea"/>
              </a:rPr>
              <a:t>轴的旋转。</a:t>
            </a:r>
            <a:endParaRPr lang="zh-CN" altLang="en-US" sz="1400">
              <a:latin typeface="+mn-ea"/>
              <a:cs typeface="+mn-ea"/>
            </a:endParaRPr>
          </a:p>
        </p:txBody>
      </p:sp>
      <p:graphicFrame>
        <p:nvGraphicFramePr>
          <p:cNvPr id="9" name="表格 8"/>
          <p:cNvGraphicFramePr/>
          <p:nvPr>
            <p:custDataLst>
              <p:tags r:id="rId1"/>
            </p:custDataLst>
          </p:nvPr>
        </p:nvGraphicFramePr>
        <p:xfrm>
          <a:off x="525145" y="2654300"/>
          <a:ext cx="7559675" cy="2989580"/>
        </p:xfrm>
        <a:graphic>
          <a:graphicData uri="http://schemas.openxmlformats.org/drawingml/2006/table">
            <a:tbl>
              <a:tblPr firstRow="1" bandRow="1">
                <a:tableStyleId>{5C22544A-7EE6-4342-B048-85BDC9FD1C3A}</a:tableStyleId>
              </a:tblPr>
              <a:tblGrid>
                <a:gridCol w="1511935"/>
                <a:gridCol w="1511935"/>
                <a:gridCol w="1511935"/>
                <a:gridCol w="1511935"/>
                <a:gridCol w="1511935"/>
              </a:tblGrid>
              <a:tr h="747395">
                <a:tc>
                  <a:txBody>
                    <a:bodyPr/>
                    <a:p>
                      <a:pPr algn="ctr"/>
                      <a:r>
                        <a:rPr lang="zh-CN" altLang="en-US" sz="2400" b="0" i="0">
                          <a:solidFill>
                            <a:srgbClr val="F8FAFF"/>
                          </a:solidFill>
                          <a:latin typeface="+mn-ea"/>
                        </a:rPr>
                        <a:t>连杆</a:t>
                      </a:r>
                      <a:endParaRPr lang="zh-CN" altLang="en-US" sz="2400" b="0" i="0">
                        <a:solidFill>
                          <a:srgbClr val="F8FAFF"/>
                        </a:solidFill>
                        <a:latin typeface="+mn-ea"/>
                      </a:endParaRPr>
                    </a:p>
                  </a:txBody>
                  <a:tcPr marL="0" marR="0" marT="0" marB="0" anchor="ctr" anchorCtr="0"/>
                </a:tc>
                <a:tc>
                  <a:txBody>
                    <a:bodyPr/>
                    <a:p>
                      <a:pPr algn="ctr">
                        <a:buNone/>
                      </a:pPr>
                      <a:r>
                        <a:rPr lang="en-US" altLang="zh-CN"/>
                        <a:t>α_{i-1} (rad)</a:t>
                      </a:r>
                      <a:endParaRPr lang="en-US" altLang="zh-CN"/>
                    </a:p>
                  </a:txBody>
                  <a:tcPr/>
                </a:tc>
                <a:tc>
                  <a:txBody>
                    <a:bodyPr/>
                    <a:p>
                      <a:pPr algn="ctr">
                        <a:buNone/>
                      </a:pPr>
                      <a:r>
                        <a:rPr lang="en-US" altLang="zh-CN"/>
                        <a:t>a_{i-1} (m)</a:t>
                      </a:r>
                      <a:endParaRPr lang="en-US" altLang="zh-CN"/>
                    </a:p>
                  </a:txBody>
                  <a:tcPr/>
                </a:tc>
                <a:tc>
                  <a:txBody>
                    <a:bodyPr/>
                    <a:p>
                      <a:pPr algn="ctr">
                        <a:buNone/>
                      </a:pPr>
                      <a:r>
                        <a:rPr lang="en-US" altLang="zh-CN"/>
                        <a:t>d_i (m)</a:t>
                      </a:r>
                      <a:endParaRPr lang="en-US" altLang="zh-CN"/>
                    </a:p>
                  </a:txBody>
                  <a:tcPr/>
                </a:tc>
                <a:tc>
                  <a:txBody>
                    <a:bodyPr/>
                    <a:p>
                      <a:pPr algn="ctr">
                        <a:buNone/>
                      </a:pPr>
                      <a:r>
                        <a:rPr lang="en-US" altLang="zh-CN"/>
                        <a:t>θ_i (rad)</a:t>
                      </a:r>
                      <a:endParaRPr lang="en-US" altLang="zh-CN"/>
                    </a:p>
                  </a:txBody>
                  <a:tcPr/>
                </a:tc>
              </a:tr>
              <a:tr h="747395">
                <a:tc>
                  <a:txBody>
                    <a:bodyPr/>
                    <a:p>
                      <a:pPr algn="ctr">
                        <a:buNone/>
                      </a:pPr>
                      <a:r>
                        <a:rPr lang="en-US" altLang="zh-CN"/>
                        <a:t>1</a:t>
                      </a:r>
                      <a:endParaRPr lang="en-US" altLang="zh-CN"/>
                    </a:p>
                  </a:txBody>
                  <a:tcPr/>
                </a:tc>
                <a:tc>
                  <a:txBody>
                    <a:bodyPr/>
                    <a:p>
                      <a:pPr algn="ctr">
                        <a:buNone/>
                      </a:pPr>
                      <a:r>
                        <a:rPr lang="en-US" altLang="zh-CN"/>
                        <a:t>-2.932</a:t>
                      </a:r>
                      <a:endParaRPr lang="en-US" altLang="zh-CN"/>
                    </a:p>
                  </a:txBody>
                  <a:tcPr/>
                </a:tc>
                <a:tc>
                  <a:txBody>
                    <a:bodyPr/>
                    <a:p>
                      <a:pPr algn="ctr">
                        <a:buNone/>
                      </a:pPr>
                      <a:r>
                        <a:rPr lang="en-US" altLang="zh-CN"/>
                        <a:t>0.07017</a:t>
                      </a:r>
                      <a:endParaRPr lang="en-US" altLang="zh-CN"/>
                    </a:p>
                  </a:txBody>
                  <a:tcPr/>
                </a:tc>
                <a:tc>
                  <a:txBody>
                    <a:bodyPr/>
                    <a:p>
                      <a:pPr algn="ctr">
                        <a:buNone/>
                      </a:pPr>
                      <a:r>
                        <a:rPr lang="en-US" altLang="zh-CN"/>
                        <a:t>0.003551</a:t>
                      </a:r>
                      <a:endParaRPr lang="en-US" altLang="zh-CN"/>
                    </a:p>
                  </a:txBody>
                  <a:tcPr/>
                </a:tc>
                <a:tc>
                  <a:txBody>
                    <a:bodyPr/>
                    <a:p>
                      <a:pPr algn="ctr">
                        <a:buNone/>
                      </a:pPr>
                      <a:r>
                        <a:rPr lang="en-US" altLang="zh-CN"/>
                        <a:t>-q</a:t>
                      </a:r>
                      <a:r>
                        <a:rPr lang="en-US" altLang="en-US"/>
                        <a:t>₀</a:t>
                      </a:r>
                      <a:endParaRPr lang="en-US" altLang="en-US"/>
                    </a:p>
                  </a:txBody>
                  <a:tcPr/>
                </a:tc>
              </a:tr>
              <a:tr h="747395">
                <a:tc>
                  <a:txBody>
                    <a:bodyPr/>
                    <a:p>
                      <a:pPr algn="ctr">
                        <a:buNone/>
                      </a:pPr>
                      <a:r>
                        <a:rPr lang="en-US" altLang="zh-CN"/>
                        <a:t>2</a:t>
                      </a:r>
                      <a:endParaRPr lang="en-US" altLang="zh-CN"/>
                    </a:p>
                  </a:txBody>
                  <a:tcPr/>
                </a:tc>
                <a:tc>
                  <a:txBody>
                    <a:bodyPr/>
                    <a:p>
                      <a:pPr algn="ctr">
                        <a:buNone/>
                      </a:pPr>
                      <a:r>
                        <a:rPr lang="en-US" altLang="zh-CN"/>
                        <a:t>-1.214</a:t>
                      </a:r>
                      <a:endParaRPr lang="en-US" altLang="zh-CN"/>
                    </a:p>
                  </a:txBody>
                  <a:tcPr/>
                </a:tc>
                <a:tc>
                  <a:txBody>
                    <a:bodyPr/>
                    <a:p>
                      <a:pPr algn="ctr">
                        <a:buNone/>
                      </a:pPr>
                      <a:r>
                        <a:rPr lang="en-US" altLang="zh-CN"/>
                        <a:t>0.06837</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-q</a:t>
                      </a:r>
                      <a:r>
                        <a:rPr lang="en-US" altLang="en-US"/>
                        <a:t>₁</a:t>
                      </a:r>
                      <a:endParaRPr lang="en-US" altLang="en-US"/>
                    </a:p>
                  </a:txBody>
                  <a:tcPr/>
                </a:tc>
              </a:tr>
              <a:tr h="747395">
                <a:tc>
                  <a:txBody>
                    <a:bodyPr/>
                    <a:p>
                      <a:pPr algn="ctr">
                        <a:buNone/>
                      </a:pPr>
                      <a:r>
                        <a:rPr lang="en-US" altLang="zh-CN"/>
                        <a:t>3</a:t>
                      </a:r>
                      <a:endParaRPr lang="en-US" altLang="zh-CN"/>
                    </a:p>
                  </a:txBody>
                  <a:tcPr/>
                </a:tc>
                <a:tc>
                  <a:txBody>
                    <a:bodyPr/>
                    <a:p>
                      <a:pPr algn="ctr">
                        <a:buNone/>
                      </a:pPr>
                      <a:r>
                        <a:rPr lang="en-US" altLang="zh-CN"/>
                        <a:t>-π</a:t>
                      </a:r>
                      <a:endParaRPr lang="en-US" altLang="zh-CN"/>
                    </a:p>
                  </a:txBody>
                  <a:tcPr/>
                </a:tc>
                <a:tc>
                  <a:txBody>
                    <a:bodyPr/>
                    <a:p>
                      <a:pPr algn="ctr">
                        <a:buNone/>
                      </a:pPr>
                      <a:r>
                        <a:rPr lang="en-US" altLang="zh-CN"/>
                        <a:t>0.2992</a:t>
                      </a:r>
                      <a:endParaRPr lang="en-US" altLang="zh-CN"/>
                    </a:p>
                  </a:txBody>
                  <a:tcPr/>
                </a:tc>
                <a:tc>
                  <a:txBody>
                    <a:bodyPr/>
                    <a:p>
                      <a:pPr algn="ctr">
                        <a:buNone/>
                      </a:pPr>
                      <a:r>
                        <a:rPr lang="en-US" altLang="zh-CN"/>
                        <a:t>0</a:t>
                      </a:r>
                      <a:endParaRPr lang="en-US" altLang="zh-CN"/>
                    </a:p>
                  </a:txBody>
                  <a:tcPr/>
                </a:tc>
                <a:tc>
                  <a:txBody>
                    <a:bodyPr/>
                    <a:p>
                      <a:pPr algn="ctr">
                        <a:buNone/>
                      </a:pPr>
                      <a:r>
                        <a:rPr lang="en-US" altLang="zh-CN"/>
                        <a:t>q</a:t>
                      </a:r>
                      <a:r>
                        <a:rPr lang="en-US" altLang="en-US"/>
                        <a:t>₂</a:t>
                      </a:r>
                      <a:endParaRPr lang="en-US" altLang="en-US"/>
                    </a:p>
                  </a:txBody>
                  <a:tcPr/>
                </a:tc>
              </a:tr>
            </a:tbl>
          </a:graphicData>
        </a:graphic>
      </p:graphicFrame>
      <p:pic>
        <p:nvPicPr>
          <p:cNvPr id="11" name="图片 10"/>
          <p:cNvPicPr/>
          <p:nvPr/>
        </p:nvPicPr>
        <p:blipFill>
          <a:blip r:embed="rId2"/>
          <a:stretch>
            <a:fillRect/>
          </a:stretch>
        </p:blipFill>
        <p:spPr>
          <a:xfrm rot="5400000">
            <a:off x="7129780" y="1975168"/>
            <a:ext cx="5524500" cy="2790825"/>
          </a:xfrm>
          <a:prstGeom prst="rect">
            <a:avLst/>
          </a:prstGeom>
        </p:spPr>
      </p:pic>
    </p:spTree>
    <p:custDataLst>
      <p:tags r:id="rId3"/>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机械臂运动学</a:t>
            </a:r>
            <a:r>
              <a:rPr lang="zh-CN" altLang="en-US"/>
              <a:t>分析</a:t>
            </a:r>
            <a:endParaRPr lang="zh-CN" altLang="en-US"/>
          </a:p>
        </p:txBody>
      </p:sp>
      <p:sp>
        <p:nvSpPr>
          <p:cNvPr id="6" name="内容占位符 2"/>
          <p:cNvSpPr>
            <a:spLocks noGrp="1"/>
          </p:cNvSpPr>
          <p:nvPr/>
        </p:nvSpPr>
        <p:spPr>
          <a:xfrm>
            <a:off x="5268595" y="608330"/>
            <a:ext cx="3609975" cy="855980"/>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b="1"/>
              <a:t>机械臂运动学正解</a:t>
            </a:r>
            <a:endParaRPr lang="zh-CN" altLang="en-US" sz="2400" b="1"/>
          </a:p>
        </p:txBody>
      </p:sp>
      <p:grpSp>
        <p:nvGrpSpPr>
          <p:cNvPr id="40" name="组合 39"/>
          <p:cNvGrpSpPr/>
          <p:nvPr/>
        </p:nvGrpSpPr>
        <p:grpSpPr>
          <a:xfrm>
            <a:off x="288290" y="2478405"/>
            <a:ext cx="4277995" cy="439420"/>
            <a:chOff x="2820" y="4093"/>
            <a:chExt cx="6737" cy="692"/>
          </a:xfrm>
        </p:grpSpPr>
        <p:sp>
          <p:nvSpPr>
            <p:cNvPr id="23" name="文本框 22"/>
            <p:cNvSpPr txBox="1"/>
            <p:nvPr/>
          </p:nvSpPr>
          <p:spPr>
            <a:xfrm>
              <a:off x="2820" y="4093"/>
              <a:ext cx="4374" cy="693"/>
            </a:xfrm>
            <a:prstGeom prst="rect">
              <a:avLst/>
            </a:prstGeom>
          </p:spPr>
          <p:txBody>
            <a:bodyPr>
              <a:noAutofit/>
            </a:bodyPr>
            <a:p>
              <a:pPr marL="0" indent="0"/>
              <a:r>
                <a:rPr lang="zh-CN" altLang="en-US" b="0" i="0">
                  <a:solidFill>
                    <a:schemeClr val="tx1"/>
                  </a:solidFill>
                  <a:latin typeface="+mn-ea"/>
                  <a:cs typeface="+mn-ea"/>
                </a:rPr>
                <a:t>基座到连杆</a:t>
              </a:r>
              <a:r>
                <a:rPr lang="en-US" altLang="zh-CN" b="0" i="0">
                  <a:solidFill>
                    <a:schemeClr val="tx1"/>
                  </a:solidFill>
                  <a:latin typeface="+mn-ea"/>
                  <a:cs typeface="+mn-ea"/>
                </a:rPr>
                <a:t>1</a:t>
              </a:r>
              <a:r>
                <a:rPr lang="zh-CN" altLang="en-US" b="0" i="0">
                  <a:solidFill>
                    <a:schemeClr val="tx1"/>
                  </a:solidFill>
                  <a:latin typeface="+mn-ea"/>
                  <a:cs typeface="+mn-ea"/>
                </a:rPr>
                <a:t>的固定旋转</a:t>
              </a:r>
              <a:r>
                <a:rPr lang="zh-CN" altLang="en-US" sz="1600" b="0" i="0">
                  <a:solidFill>
                    <a:srgbClr val="F8FAFF"/>
                  </a:solidFill>
                  <a:latin typeface="Inter"/>
                  <a:ea typeface="Inter"/>
                </a:rPr>
                <a:t>）</a:t>
              </a:r>
              <a:endParaRPr lang="zh-CN" altLang="en-US" sz="1600" b="0" i="0">
                <a:solidFill>
                  <a:srgbClr val="F8FAFF"/>
                </a:solidFill>
                <a:latin typeface="Inter"/>
                <a:ea typeface="Inter"/>
              </a:endParaRPr>
            </a:p>
          </p:txBody>
        </p:sp>
        <p:pic>
          <p:nvPicPr>
            <p:cNvPr id="24" name="图片 23"/>
            <p:cNvPicPr/>
            <p:nvPr/>
          </p:nvPicPr>
          <p:blipFill>
            <a:blip r:embed="rId1"/>
            <a:stretch>
              <a:fillRect/>
            </a:stretch>
          </p:blipFill>
          <p:spPr>
            <a:xfrm>
              <a:off x="6895" y="4154"/>
              <a:ext cx="2662" cy="412"/>
            </a:xfrm>
            <a:prstGeom prst="rect">
              <a:avLst/>
            </a:prstGeom>
          </p:spPr>
        </p:pic>
      </p:grpSp>
      <p:grpSp>
        <p:nvGrpSpPr>
          <p:cNvPr id="33" name="组合 32"/>
          <p:cNvGrpSpPr/>
          <p:nvPr/>
        </p:nvGrpSpPr>
        <p:grpSpPr>
          <a:xfrm>
            <a:off x="307975" y="1562735"/>
            <a:ext cx="3132455" cy="667385"/>
            <a:chOff x="5600" y="4835"/>
            <a:chExt cx="4933" cy="1051"/>
          </a:xfrm>
        </p:grpSpPr>
        <p:sp>
          <p:nvSpPr>
            <p:cNvPr id="31" name="文本框 30"/>
            <p:cNvSpPr txBox="1"/>
            <p:nvPr/>
          </p:nvSpPr>
          <p:spPr>
            <a:xfrm>
              <a:off x="5600" y="5135"/>
              <a:ext cx="3909" cy="531"/>
            </a:xfrm>
            <a:prstGeom prst="rect">
              <a:avLst/>
            </a:prstGeom>
          </p:spPr>
          <p:txBody>
            <a:bodyPr wrap="square">
              <a:spAutoFit/>
            </a:bodyPr>
            <a:p>
              <a:pPr marL="0" indent="0"/>
              <a:r>
                <a:rPr lang="zh-CN" altLang="en-US" sz="1600" b="0" i="0">
                  <a:solidFill>
                    <a:schemeClr val="tx1"/>
                  </a:solidFill>
                  <a:latin typeface="+mn-ea"/>
                  <a:cs typeface="+mn-ea"/>
                </a:rPr>
                <a:t>从基座到连杆</a:t>
              </a:r>
              <a:r>
                <a:rPr lang="en-US" altLang="zh-CN" sz="1600" b="0" i="0">
                  <a:solidFill>
                    <a:schemeClr val="tx1"/>
                  </a:solidFill>
                  <a:latin typeface="+mn-ea"/>
                  <a:cs typeface="+mn-ea"/>
                </a:rPr>
                <a:t>1</a:t>
              </a:r>
              <a:r>
                <a:rPr lang="zh-CN" altLang="en-US" sz="1600" b="0" i="0">
                  <a:solidFill>
                    <a:schemeClr val="tx1"/>
                  </a:solidFill>
                  <a:latin typeface="+mn-ea"/>
                  <a:cs typeface="+mn-ea"/>
                </a:rPr>
                <a:t>的平移</a:t>
              </a:r>
              <a:endParaRPr lang="zh-CN" altLang="en-US" sz="1600" b="0" i="0">
                <a:solidFill>
                  <a:schemeClr val="tx1"/>
                </a:solidFill>
                <a:latin typeface="+mn-ea"/>
                <a:cs typeface="+mn-ea"/>
              </a:endParaRPr>
            </a:p>
          </p:txBody>
        </p:sp>
        <p:pic>
          <p:nvPicPr>
            <p:cNvPr id="32" name="图片 31"/>
            <p:cNvPicPr/>
            <p:nvPr/>
          </p:nvPicPr>
          <p:blipFill>
            <a:blip r:embed="rId2"/>
            <a:stretch>
              <a:fillRect/>
            </a:stretch>
          </p:blipFill>
          <p:spPr>
            <a:xfrm>
              <a:off x="9255" y="4835"/>
              <a:ext cx="1278" cy="1051"/>
            </a:xfrm>
            <a:prstGeom prst="rect">
              <a:avLst/>
            </a:prstGeom>
          </p:spPr>
        </p:pic>
      </p:grpSp>
      <p:grpSp>
        <p:nvGrpSpPr>
          <p:cNvPr id="37" name="组合 36"/>
          <p:cNvGrpSpPr/>
          <p:nvPr/>
        </p:nvGrpSpPr>
        <p:grpSpPr>
          <a:xfrm>
            <a:off x="307975" y="3188970"/>
            <a:ext cx="3122930" cy="538480"/>
            <a:chOff x="5348" y="6389"/>
            <a:chExt cx="4918" cy="848"/>
          </a:xfrm>
        </p:grpSpPr>
        <p:sp>
          <p:nvSpPr>
            <p:cNvPr id="35" name="文本框 34"/>
            <p:cNvSpPr txBox="1"/>
            <p:nvPr/>
          </p:nvSpPr>
          <p:spPr>
            <a:xfrm>
              <a:off x="5348" y="6548"/>
              <a:ext cx="3640" cy="531"/>
            </a:xfrm>
            <a:prstGeom prst="rect">
              <a:avLst/>
            </a:prstGeom>
          </p:spPr>
          <p:txBody>
            <a:bodyPr wrap="square">
              <a:spAutoFit/>
            </a:bodyPr>
            <a:p>
              <a:pPr marL="0" indent="0"/>
              <a:r>
                <a:rPr lang="zh-CN" altLang="en-US" sz="1600" b="0" i="0">
                  <a:solidFill>
                    <a:schemeClr val="tx1"/>
                  </a:solidFill>
                  <a:latin typeface="+mn-ea"/>
                  <a:cs typeface="+mn-ea"/>
                </a:rPr>
                <a:t>从连杆</a:t>
              </a:r>
              <a:r>
                <a:rPr lang="en-US" altLang="zh-CN" sz="1600" b="0" i="0">
                  <a:solidFill>
                    <a:schemeClr val="tx1"/>
                  </a:solidFill>
                  <a:latin typeface="+mn-ea"/>
                  <a:cs typeface="+mn-ea"/>
                </a:rPr>
                <a:t>1</a:t>
              </a:r>
              <a:r>
                <a:rPr lang="zh-CN" altLang="en-US" sz="1600" b="0" i="0">
                  <a:solidFill>
                    <a:schemeClr val="tx1"/>
                  </a:solidFill>
                  <a:latin typeface="+mn-ea"/>
                  <a:cs typeface="+mn-ea"/>
                </a:rPr>
                <a:t>到连杆</a:t>
              </a:r>
              <a:r>
                <a:rPr lang="en-US" altLang="zh-CN" sz="1600" b="0" i="0">
                  <a:solidFill>
                    <a:schemeClr val="tx1"/>
                  </a:solidFill>
                  <a:latin typeface="+mn-ea"/>
                  <a:cs typeface="+mn-ea"/>
                </a:rPr>
                <a:t>2</a:t>
              </a:r>
              <a:r>
                <a:rPr lang="zh-CN" altLang="en-US" sz="1600" b="0" i="0">
                  <a:solidFill>
                    <a:schemeClr val="tx1"/>
                  </a:solidFill>
                  <a:latin typeface="+mn-ea"/>
                  <a:cs typeface="+mn-ea"/>
                </a:rPr>
                <a:t>的平移</a:t>
              </a:r>
              <a:endParaRPr lang="zh-CN" altLang="en-US" sz="1600" b="0" i="0">
                <a:solidFill>
                  <a:schemeClr val="tx1"/>
                </a:solidFill>
                <a:latin typeface="+mn-ea"/>
                <a:cs typeface="+mn-ea"/>
              </a:endParaRPr>
            </a:p>
          </p:txBody>
        </p:sp>
        <p:pic>
          <p:nvPicPr>
            <p:cNvPr id="36" name="图片 35"/>
            <p:cNvPicPr/>
            <p:nvPr/>
          </p:nvPicPr>
          <p:blipFill>
            <a:blip r:embed="rId3"/>
            <a:stretch>
              <a:fillRect/>
            </a:stretch>
          </p:blipFill>
          <p:spPr>
            <a:xfrm>
              <a:off x="8988" y="6389"/>
              <a:ext cx="1279" cy="849"/>
            </a:xfrm>
            <a:prstGeom prst="rect">
              <a:avLst/>
            </a:prstGeom>
          </p:spPr>
        </p:pic>
      </p:grpSp>
      <p:grpSp>
        <p:nvGrpSpPr>
          <p:cNvPr id="47" name="组合 46"/>
          <p:cNvGrpSpPr/>
          <p:nvPr/>
        </p:nvGrpSpPr>
        <p:grpSpPr>
          <a:xfrm>
            <a:off x="288290" y="4910455"/>
            <a:ext cx="3497580" cy="336550"/>
            <a:chOff x="835" y="5669"/>
            <a:chExt cx="5508" cy="530"/>
          </a:xfrm>
        </p:grpSpPr>
        <p:sp>
          <p:nvSpPr>
            <p:cNvPr id="38" name="文本框 37"/>
            <p:cNvSpPr txBox="1"/>
            <p:nvPr/>
          </p:nvSpPr>
          <p:spPr>
            <a:xfrm>
              <a:off x="835" y="5669"/>
              <a:ext cx="4100" cy="531"/>
            </a:xfrm>
            <a:prstGeom prst="rect">
              <a:avLst/>
            </a:prstGeom>
          </p:spPr>
          <p:txBody>
            <a:bodyPr wrap="square">
              <a:spAutoFit/>
            </a:bodyPr>
            <a:p>
              <a:pPr marL="0" indent="0"/>
              <a:r>
                <a:rPr lang="zh-CN" altLang="en-US" sz="1600" b="0" i="0">
                  <a:solidFill>
                    <a:schemeClr val="tx1"/>
                  </a:solidFill>
                  <a:latin typeface="+mn-ea"/>
                  <a:cs typeface="+mn-ea"/>
                </a:rPr>
                <a:t>连杆</a:t>
              </a:r>
              <a:r>
                <a:rPr lang="en-US" altLang="zh-CN" sz="1600" b="0" i="0">
                  <a:solidFill>
                    <a:schemeClr val="tx1"/>
                  </a:solidFill>
                  <a:latin typeface="+mn-ea"/>
                  <a:cs typeface="+mn-ea"/>
                </a:rPr>
                <a:t>1</a:t>
              </a:r>
              <a:r>
                <a:rPr lang="zh-CN" altLang="en-US" sz="1600" b="0" i="0">
                  <a:solidFill>
                    <a:schemeClr val="tx1"/>
                  </a:solidFill>
                  <a:latin typeface="+mn-ea"/>
                  <a:cs typeface="+mn-ea"/>
                </a:rPr>
                <a:t>到连杆</a:t>
              </a:r>
              <a:r>
                <a:rPr lang="en-US" altLang="zh-CN" sz="1600" b="0" i="0">
                  <a:solidFill>
                    <a:schemeClr val="tx1"/>
                  </a:solidFill>
                  <a:latin typeface="+mn-ea"/>
                  <a:cs typeface="+mn-ea"/>
                </a:rPr>
                <a:t>2</a:t>
              </a:r>
              <a:r>
                <a:rPr lang="zh-CN" altLang="en-US" sz="1600" b="0" i="0">
                  <a:solidFill>
                    <a:schemeClr val="tx1"/>
                  </a:solidFill>
                  <a:latin typeface="+mn-ea"/>
                  <a:cs typeface="+mn-ea"/>
                </a:rPr>
                <a:t>的固定旋转</a:t>
              </a:r>
              <a:endParaRPr lang="zh-CN" altLang="en-US" sz="1600" b="0" i="0">
                <a:solidFill>
                  <a:schemeClr val="tx1"/>
                </a:solidFill>
                <a:latin typeface="+mn-ea"/>
                <a:cs typeface="+mn-ea"/>
              </a:endParaRPr>
            </a:p>
          </p:txBody>
        </p:sp>
        <p:pic>
          <p:nvPicPr>
            <p:cNvPr id="39" name="图片 38"/>
            <p:cNvPicPr/>
            <p:nvPr/>
          </p:nvPicPr>
          <p:blipFill>
            <a:blip r:embed="rId4"/>
            <a:stretch>
              <a:fillRect/>
            </a:stretch>
          </p:blipFill>
          <p:spPr>
            <a:xfrm>
              <a:off x="4935" y="5835"/>
              <a:ext cx="1409" cy="365"/>
            </a:xfrm>
            <a:prstGeom prst="rect">
              <a:avLst/>
            </a:prstGeom>
          </p:spPr>
        </p:pic>
      </p:grpSp>
      <p:grpSp>
        <p:nvGrpSpPr>
          <p:cNvPr id="43" name="组合 42"/>
          <p:cNvGrpSpPr/>
          <p:nvPr/>
        </p:nvGrpSpPr>
        <p:grpSpPr>
          <a:xfrm>
            <a:off x="307975" y="3999230"/>
            <a:ext cx="3063240" cy="495935"/>
            <a:chOff x="2610" y="6987"/>
            <a:chExt cx="4824" cy="781"/>
          </a:xfrm>
        </p:grpSpPr>
        <p:sp>
          <p:nvSpPr>
            <p:cNvPr id="41" name="文本框 40"/>
            <p:cNvSpPr txBox="1"/>
            <p:nvPr/>
          </p:nvSpPr>
          <p:spPr>
            <a:xfrm>
              <a:off x="2610" y="7095"/>
              <a:ext cx="3969" cy="531"/>
            </a:xfrm>
            <a:prstGeom prst="rect">
              <a:avLst/>
            </a:prstGeom>
          </p:spPr>
          <p:txBody>
            <a:bodyPr wrap="square">
              <a:spAutoFit/>
            </a:bodyPr>
            <a:p>
              <a:pPr marL="0" indent="0"/>
              <a:r>
                <a:rPr lang="zh-CN" altLang="en-US" sz="1600" b="0" i="0">
                  <a:solidFill>
                    <a:schemeClr val="tx1"/>
                  </a:solidFill>
                  <a:latin typeface="+mn-ea"/>
                  <a:cs typeface="+mn-ea"/>
                </a:rPr>
                <a:t>从连杆</a:t>
              </a:r>
              <a:r>
                <a:rPr lang="en-US" altLang="zh-CN" sz="1600" b="0" i="0">
                  <a:solidFill>
                    <a:schemeClr val="tx1"/>
                  </a:solidFill>
                  <a:latin typeface="+mn-ea"/>
                  <a:cs typeface="+mn-ea"/>
                </a:rPr>
                <a:t>2</a:t>
              </a:r>
              <a:r>
                <a:rPr lang="zh-CN" altLang="en-US" sz="1600" b="0" i="0">
                  <a:solidFill>
                    <a:schemeClr val="tx1"/>
                  </a:solidFill>
                  <a:latin typeface="+mn-ea"/>
                  <a:cs typeface="+mn-ea"/>
                </a:rPr>
                <a:t>到连杆</a:t>
              </a:r>
              <a:r>
                <a:rPr lang="en-US" altLang="zh-CN" sz="1600" b="0" i="0">
                  <a:solidFill>
                    <a:schemeClr val="tx1"/>
                  </a:solidFill>
                  <a:latin typeface="+mn-ea"/>
                  <a:cs typeface="+mn-ea"/>
                </a:rPr>
                <a:t>3</a:t>
              </a:r>
              <a:r>
                <a:rPr lang="zh-CN" altLang="en-US" sz="1600" b="0" i="0">
                  <a:solidFill>
                    <a:schemeClr val="tx1"/>
                  </a:solidFill>
                  <a:latin typeface="+mn-ea"/>
                  <a:cs typeface="+mn-ea"/>
                </a:rPr>
                <a:t>的平移</a:t>
              </a:r>
              <a:endParaRPr lang="zh-CN" altLang="en-US" sz="1600" b="0" i="0">
                <a:solidFill>
                  <a:schemeClr val="tx1"/>
                </a:solidFill>
                <a:latin typeface="+mn-ea"/>
                <a:cs typeface="+mn-ea"/>
              </a:endParaRPr>
            </a:p>
          </p:txBody>
        </p:sp>
        <p:pic>
          <p:nvPicPr>
            <p:cNvPr id="42" name="图片 41"/>
            <p:cNvPicPr/>
            <p:nvPr/>
          </p:nvPicPr>
          <p:blipFill>
            <a:blip r:embed="rId5"/>
            <a:stretch>
              <a:fillRect/>
            </a:stretch>
          </p:blipFill>
          <p:spPr>
            <a:xfrm>
              <a:off x="6395" y="6987"/>
              <a:ext cx="1039" cy="781"/>
            </a:xfrm>
            <a:prstGeom prst="rect">
              <a:avLst/>
            </a:prstGeom>
          </p:spPr>
        </p:pic>
      </p:grpSp>
      <p:grpSp>
        <p:nvGrpSpPr>
          <p:cNvPr id="46" name="组合 45"/>
          <p:cNvGrpSpPr/>
          <p:nvPr/>
        </p:nvGrpSpPr>
        <p:grpSpPr>
          <a:xfrm>
            <a:off x="288290" y="5644515"/>
            <a:ext cx="3660775" cy="336550"/>
            <a:chOff x="2380" y="8069"/>
            <a:chExt cx="5765" cy="530"/>
          </a:xfrm>
        </p:grpSpPr>
        <p:sp>
          <p:nvSpPr>
            <p:cNvPr id="44" name="文本框 43"/>
            <p:cNvSpPr txBox="1"/>
            <p:nvPr/>
          </p:nvSpPr>
          <p:spPr>
            <a:xfrm>
              <a:off x="2380" y="8069"/>
              <a:ext cx="4016" cy="531"/>
            </a:xfrm>
            <a:prstGeom prst="rect">
              <a:avLst/>
            </a:prstGeom>
          </p:spPr>
          <p:txBody>
            <a:bodyPr wrap="square">
              <a:spAutoFit/>
            </a:bodyPr>
            <a:p>
              <a:pPr marL="0" indent="0"/>
              <a:r>
                <a:rPr lang="zh-CN" altLang="en-US" sz="1600" b="0" i="0">
                  <a:solidFill>
                    <a:schemeClr val="tx1"/>
                  </a:solidFill>
                  <a:latin typeface="+mn-ea"/>
                  <a:cs typeface="+mn-ea"/>
                </a:rPr>
                <a:t>连杆</a:t>
              </a:r>
              <a:r>
                <a:rPr lang="en-US" altLang="zh-CN" sz="1600" b="0" i="0">
                  <a:solidFill>
                    <a:schemeClr val="tx1"/>
                  </a:solidFill>
                  <a:latin typeface="+mn-ea"/>
                  <a:cs typeface="+mn-ea"/>
                </a:rPr>
                <a:t>2</a:t>
              </a:r>
              <a:r>
                <a:rPr lang="zh-CN" altLang="en-US" sz="1600" b="0" i="0">
                  <a:solidFill>
                    <a:schemeClr val="tx1"/>
                  </a:solidFill>
                  <a:latin typeface="+mn-ea"/>
                  <a:cs typeface="+mn-ea"/>
                </a:rPr>
                <a:t>到连杆</a:t>
              </a:r>
              <a:r>
                <a:rPr lang="en-US" altLang="zh-CN" sz="1600" b="0" i="0">
                  <a:solidFill>
                    <a:schemeClr val="tx1"/>
                  </a:solidFill>
                  <a:latin typeface="+mn-ea"/>
                  <a:cs typeface="+mn-ea"/>
                </a:rPr>
                <a:t>3</a:t>
              </a:r>
              <a:r>
                <a:rPr lang="zh-CN" altLang="en-US" sz="1600" b="0" i="0">
                  <a:solidFill>
                    <a:schemeClr val="tx1"/>
                  </a:solidFill>
                  <a:latin typeface="+mn-ea"/>
                  <a:cs typeface="+mn-ea"/>
                </a:rPr>
                <a:t>的固定旋转</a:t>
              </a:r>
              <a:endParaRPr lang="zh-CN" altLang="en-US" sz="1600" b="0" i="0">
                <a:solidFill>
                  <a:schemeClr val="tx1"/>
                </a:solidFill>
                <a:latin typeface="+mn-ea"/>
                <a:cs typeface="+mn-ea"/>
              </a:endParaRPr>
            </a:p>
          </p:txBody>
        </p:sp>
        <p:pic>
          <p:nvPicPr>
            <p:cNvPr id="45" name="图片 44"/>
            <p:cNvPicPr/>
            <p:nvPr/>
          </p:nvPicPr>
          <p:blipFill>
            <a:blip r:embed="rId6"/>
            <a:stretch>
              <a:fillRect/>
            </a:stretch>
          </p:blipFill>
          <p:spPr>
            <a:xfrm>
              <a:off x="6395" y="8133"/>
              <a:ext cx="1750" cy="371"/>
            </a:xfrm>
            <a:prstGeom prst="rect">
              <a:avLst/>
            </a:prstGeom>
          </p:spPr>
        </p:pic>
      </p:grpSp>
      <p:grpSp>
        <p:nvGrpSpPr>
          <p:cNvPr id="54" name="组合 53"/>
          <p:cNvGrpSpPr/>
          <p:nvPr/>
        </p:nvGrpSpPr>
        <p:grpSpPr>
          <a:xfrm>
            <a:off x="4953000" y="1485900"/>
            <a:ext cx="3880485" cy="495300"/>
            <a:chOff x="7800" y="2340"/>
            <a:chExt cx="6111" cy="780"/>
          </a:xfrm>
        </p:grpSpPr>
        <p:sp>
          <p:nvSpPr>
            <p:cNvPr id="48" name="文本框 47"/>
            <p:cNvSpPr txBox="1"/>
            <p:nvPr/>
          </p:nvSpPr>
          <p:spPr>
            <a:xfrm>
              <a:off x="7800" y="2341"/>
              <a:ext cx="2731" cy="531"/>
            </a:xfrm>
            <a:prstGeom prst="rect">
              <a:avLst/>
            </a:prstGeom>
          </p:spPr>
          <p:txBody>
            <a:bodyPr wrap="square">
              <a:spAutoFit/>
            </a:bodyPr>
            <a:p>
              <a:pPr marL="0" indent="0">
                <a:spcAft>
                  <a:spcPct val="60000"/>
                </a:spcAft>
              </a:pPr>
              <a:r>
                <a:rPr lang="zh-CN" altLang="en-US" sz="1600" i="0">
                  <a:solidFill>
                    <a:schemeClr val="tx1"/>
                  </a:solidFill>
                  <a:latin typeface="+mn-ea"/>
                </a:rPr>
                <a:t>各连杆变换矩阵</a:t>
              </a:r>
              <a:endParaRPr lang="zh-CN" altLang="en-US" sz="1600" i="0">
                <a:solidFill>
                  <a:schemeClr val="tx1"/>
                </a:solidFill>
                <a:latin typeface="+mn-ea"/>
              </a:endParaRPr>
            </a:p>
          </p:txBody>
        </p:sp>
        <p:pic>
          <p:nvPicPr>
            <p:cNvPr id="49" name="图片 48"/>
            <p:cNvPicPr/>
            <p:nvPr/>
          </p:nvPicPr>
          <p:blipFill>
            <a:blip r:embed="rId7"/>
            <a:stretch>
              <a:fillRect/>
            </a:stretch>
          </p:blipFill>
          <p:spPr>
            <a:xfrm>
              <a:off x="10335" y="2340"/>
              <a:ext cx="3577" cy="780"/>
            </a:xfrm>
            <a:prstGeom prst="rect">
              <a:avLst/>
            </a:prstGeom>
          </p:spPr>
        </p:pic>
      </p:grpSp>
      <p:grpSp>
        <p:nvGrpSpPr>
          <p:cNvPr id="53" name="组合 52"/>
          <p:cNvGrpSpPr/>
          <p:nvPr/>
        </p:nvGrpSpPr>
        <p:grpSpPr>
          <a:xfrm>
            <a:off x="4955540" y="2153285"/>
            <a:ext cx="3877945" cy="459740"/>
            <a:chOff x="7804" y="3391"/>
            <a:chExt cx="6107" cy="724"/>
          </a:xfrm>
        </p:grpSpPr>
        <p:sp>
          <p:nvSpPr>
            <p:cNvPr id="50" name="文本框 49"/>
            <p:cNvSpPr txBox="1"/>
            <p:nvPr/>
          </p:nvSpPr>
          <p:spPr>
            <a:xfrm>
              <a:off x="7804" y="3391"/>
              <a:ext cx="2531" cy="531"/>
            </a:xfrm>
            <a:prstGeom prst="rect">
              <a:avLst/>
            </a:prstGeom>
          </p:spPr>
          <p:txBody>
            <a:bodyPr wrap="square">
              <a:spAutoFit/>
            </a:bodyPr>
            <a:p>
              <a:pPr marL="0" indent="0">
                <a:spcAft>
                  <a:spcPct val="60000"/>
                </a:spcAft>
              </a:pPr>
              <a:r>
                <a:rPr lang="zh-CN" altLang="en-US" sz="1600" i="0">
                  <a:solidFill>
                    <a:schemeClr val="tx1"/>
                  </a:solidFill>
                  <a:latin typeface="+mn-ea"/>
                  <a:cs typeface="+mn-ea"/>
                </a:rPr>
                <a:t>连杆</a:t>
              </a:r>
              <a:r>
                <a:rPr lang="en-US" altLang="zh-CN" sz="1600" i="0">
                  <a:solidFill>
                    <a:schemeClr val="tx1"/>
                  </a:solidFill>
                  <a:latin typeface="+mn-ea"/>
                  <a:cs typeface="+mn-ea"/>
                </a:rPr>
                <a:t>1</a:t>
              </a:r>
              <a:r>
                <a:rPr lang="zh-CN" altLang="en-US" sz="1600" i="0">
                  <a:solidFill>
                    <a:schemeClr val="tx1"/>
                  </a:solidFill>
                  <a:latin typeface="+mn-ea"/>
                  <a:cs typeface="+mn-ea"/>
                </a:rPr>
                <a:t>变换矩阵</a:t>
              </a:r>
              <a:endParaRPr lang="zh-CN" altLang="en-US" sz="1600" i="0">
                <a:solidFill>
                  <a:schemeClr val="tx1"/>
                </a:solidFill>
                <a:latin typeface="+mn-ea"/>
                <a:cs typeface="+mn-ea"/>
              </a:endParaRPr>
            </a:p>
          </p:txBody>
        </p:sp>
        <p:pic>
          <p:nvPicPr>
            <p:cNvPr id="51" name="图片 50"/>
            <p:cNvPicPr/>
            <p:nvPr/>
          </p:nvPicPr>
          <p:blipFill>
            <a:blip r:embed="rId8"/>
            <a:stretch>
              <a:fillRect/>
            </a:stretch>
          </p:blipFill>
          <p:spPr>
            <a:xfrm>
              <a:off x="10335" y="3445"/>
              <a:ext cx="3577" cy="670"/>
            </a:xfrm>
            <a:prstGeom prst="rect">
              <a:avLst/>
            </a:prstGeom>
          </p:spPr>
        </p:pic>
      </p:grpSp>
      <p:grpSp>
        <p:nvGrpSpPr>
          <p:cNvPr id="56" name="组合 55"/>
          <p:cNvGrpSpPr/>
          <p:nvPr/>
        </p:nvGrpSpPr>
        <p:grpSpPr>
          <a:xfrm>
            <a:off x="4955540" y="2819400"/>
            <a:ext cx="3877945" cy="476250"/>
            <a:chOff x="7804" y="4440"/>
            <a:chExt cx="6107" cy="750"/>
          </a:xfrm>
        </p:grpSpPr>
        <p:sp>
          <p:nvSpPr>
            <p:cNvPr id="52" name="文本框 51"/>
            <p:cNvSpPr txBox="1"/>
            <p:nvPr/>
          </p:nvSpPr>
          <p:spPr>
            <a:xfrm>
              <a:off x="7804" y="4441"/>
              <a:ext cx="2410" cy="531"/>
            </a:xfrm>
            <a:prstGeom prst="rect">
              <a:avLst/>
            </a:prstGeom>
          </p:spPr>
          <p:txBody>
            <a:bodyPr wrap="square">
              <a:spAutoFit/>
            </a:bodyPr>
            <a:p>
              <a:pPr marL="0" indent="0">
                <a:spcAft>
                  <a:spcPct val="60000"/>
                </a:spcAft>
              </a:pPr>
              <a:r>
                <a:rPr lang="zh-CN" altLang="en-US" sz="1600" i="0">
                  <a:solidFill>
                    <a:schemeClr val="tx1"/>
                  </a:solidFill>
                  <a:latin typeface="+mn-ea"/>
                  <a:cs typeface="+mn-ea"/>
                </a:rPr>
                <a:t>连杆</a:t>
              </a:r>
              <a:r>
                <a:rPr lang="en-US" altLang="zh-CN" sz="1600" i="0">
                  <a:solidFill>
                    <a:schemeClr val="tx1"/>
                  </a:solidFill>
                  <a:latin typeface="+mn-ea"/>
                  <a:cs typeface="+mn-ea"/>
                </a:rPr>
                <a:t>2</a:t>
              </a:r>
              <a:r>
                <a:rPr lang="zh-CN" altLang="en-US" sz="1600" i="0">
                  <a:solidFill>
                    <a:schemeClr val="tx1"/>
                  </a:solidFill>
                  <a:latin typeface="+mn-ea"/>
                  <a:cs typeface="+mn-ea"/>
                </a:rPr>
                <a:t>变换矩阵</a:t>
              </a:r>
              <a:endParaRPr lang="zh-CN" altLang="en-US" sz="1600" i="0">
                <a:solidFill>
                  <a:schemeClr val="tx1"/>
                </a:solidFill>
                <a:latin typeface="+mn-ea"/>
                <a:cs typeface="+mn-ea"/>
              </a:endParaRPr>
            </a:p>
          </p:txBody>
        </p:sp>
        <p:pic>
          <p:nvPicPr>
            <p:cNvPr id="55" name="图片 54"/>
            <p:cNvPicPr/>
            <p:nvPr/>
          </p:nvPicPr>
          <p:blipFill>
            <a:blip r:embed="rId9"/>
            <a:stretch>
              <a:fillRect/>
            </a:stretch>
          </p:blipFill>
          <p:spPr>
            <a:xfrm>
              <a:off x="10335" y="4440"/>
              <a:ext cx="3577" cy="750"/>
            </a:xfrm>
            <a:prstGeom prst="rect">
              <a:avLst/>
            </a:prstGeom>
          </p:spPr>
        </p:pic>
      </p:grpSp>
      <p:grpSp>
        <p:nvGrpSpPr>
          <p:cNvPr id="59" name="组合 58"/>
          <p:cNvGrpSpPr/>
          <p:nvPr/>
        </p:nvGrpSpPr>
        <p:grpSpPr>
          <a:xfrm>
            <a:off x="4953000" y="3433445"/>
            <a:ext cx="3880485" cy="469900"/>
            <a:chOff x="7800" y="5407"/>
            <a:chExt cx="6111" cy="740"/>
          </a:xfrm>
        </p:grpSpPr>
        <p:sp>
          <p:nvSpPr>
            <p:cNvPr id="57" name="文本框 56"/>
            <p:cNvSpPr txBox="1"/>
            <p:nvPr/>
          </p:nvSpPr>
          <p:spPr>
            <a:xfrm>
              <a:off x="7800" y="5407"/>
              <a:ext cx="2470" cy="531"/>
            </a:xfrm>
            <a:prstGeom prst="rect">
              <a:avLst/>
            </a:prstGeom>
          </p:spPr>
          <p:txBody>
            <a:bodyPr wrap="square">
              <a:spAutoFit/>
            </a:bodyPr>
            <a:p>
              <a:pPr marL="0" indent="0">
                <a:spcAft>
                  <a:spcPct val="60000"/>
                </a:spcAft>
              </a:pPr>
              <a:r>
                <a:rPr lang="zh-CN" altLang="en-US" sz="1600" i="0">
                  <a:solidFill>
                    <a:schemeClr val="tx1"/>
                  </a:solidFill>
                  <a:latin typeface="+mn-ea"/>
                  <a:cs typeface="+mn-ea"/>
                </a:rPr>
                <a:t>连杆</a:t>
              </a:r>
              <a:r>
                <a:rPr lang="en-US" altLang="zh-CN" sz="1600" i="0">
                  <a:solidFill>
                    <a:schemeClr val="tx1"/>
                  </a:solidFill>
                  <a:latin typeface="+mn-ea"/>
                  <a:cs typeface="+mn-ea"/>
                </a:rPr>
                <a:t>3</a:t>
              </a:r>
              <a:r>
                <a:rPr lang="zh-CN" altLang="en-US" sz="1600" i="0">
                  <a:solidFill>
                    <a:schemeClr val="tx1"/>
                  </a:solidFill>
                  <a:latin typeface="+mn-ea"/>
                  <a:cs typeface="+mn-ea"/>
                </a:rPr>
                <a:t>变换矩阵</a:t>
              </a:r>
              <a:endParaRPr lang="zh-CN" altLang="en-US" sz="1600" i="0">
                <a:solidFill>
                  <a:schemeClr val="tx1"/>
                </a:solidFill>
                <a:latin typeface="+mn-ea"/>
                <a:cs typeface="+mn-ea"/>
              </a:endParaRPr>
            </a:p>
          </p:txBody>
        </p:sp>
        <p:pic>
          <p:nvPicPr>
            <p:cNvPr id="58" name="图片 57"/>
            <p:cNvPicPr/>
            <p:nvPr/>
          </p:nvPicPr>
          <p:blipFill>
            <a:blip r:embed="rId10"/>
            <a:stretch>
              <a:fillRect/>
            </a:stretch>
          </p:blipFill>
          <p:spPr>
            <a:xfrm>
              <a:off x="10531" y="5407"/>
              <a:ext cx="3381" cy="740"/>
            </a:xfrm>
            <a:prstGeom prst="rect">
              <a:avLst/>
            </a:prstGeom>
          </p:spPr>
        </p:pic>
      </p:grpSp>
      <p:grpSp>
        <p:nvGrpSpPr>
          <p:cNvPr id="62" name="组合 61"/>
          <p:cNvGrpSpPr/>
          <p:nvPr/>
        </p:nvGrpSpPr>
        <p:grpSpPr>
          <a:xfrm>
            <a:off x="4911090" y="3954145"/>
            <a:ext cx="3967480" cy="1135380"/>
            <a:chOff x="7804" y="6227"/>
            <a:chExt cx="6248" cy="1788"/>
          </a:xfrm>
        </p:grpSpPr>
        <p:sp>
          <p:nvSpPr>
            <p:cNvPr id="60" name="文本框 59"/>
            <p:cNvSpPr txBox="1"/>
            <p:nvPr/>
          </p:nvSpPr>
          <p:spPr>
            <a:xfrm>
              <a:off x="7804" y="6856"/>
              <a:ext cx="2728" cy="531"/>
            </a:xfrm>
            <a:prstGeom prst="rect">
              <a:avLst/>
            </a:prstGeom>
          </p:spPr>
          <p:txBody>
            <a:bodyPr wrap="square">
              <a:spAutoFit/>
            </a:bodyPr>
            <a:p>
              <a:pPr marL="0" indent="0">
                <a:spcAft>
                  <a:spcPct val="60000"/>
                </a:spcAft>
              </a:pPr>
              <a:r>
                <a:rPr lang="zh-CN" altLang="en-US" sz="1600" i="0">
                  <a:solidFill>
                    <a:schemeClr val="tx1"/>
                  </a:solidFill>
                  <a:latin typeface="+mn-ea"/>
                </a:rPr>
                <a:t>末端位置表达式</a:t>
              </a:r>
              <a:endParaRPr lang="zh-CN" altLang="en-US" sz="1600" i="0">
                <a:solidFill>
                  <a:schemeClr val="tx1"/>
                </a:solidFill>
                <a:latin typeface="+mn-ea"/>
              </a:endParaRPr>
            </a:p>
          </p:txBody>
        </p:sp>
        <p:pic>
          <p:nvPicPr>
            <p:cNvPr id="61" name="图片 60"/>
            <p:cNvPicPr/>
            <p:nvPr/>
          </p:nvPicPr>
          <p:blipFill>
            <a:blip r:embed="rId11"/>
            <a:stretch>
              <a:fillRect/>
            </a:stretch>
          </p:blipFill>
          <p:spPr>
            <a:xfrm>
              <a:off x="10532" y="6227"/>
              <a:ext cx="3520" cy="1789"/>
            </a:xfrm>
            <a:prstGeom prst="rect">
              <a:avLst/>
            </a:prstGeom>
          </p:spPr>
        </p:pic>
      </p:grpSp>
      <p:grpSp>
        <p:nvGrpSpPr>
          <p:cNvPr id="65" name="组合 64"/>
          <p:cNvGrpSpPr/>
          <p:nvPr/>
        </p:nvGrpSpPr>
        <p:grpSpPr>
          <a:xfrm>
            <a:off x="4906010" y="5215255"/>
            <a:ext cx="5932170" cy="1195070"/>
            <a:chOff x="6219" y="8096"/>
            <a:chExt cx="9342" cy="1882"/>
          </a:xfrm>
        </p:grpSpPr>
        <p:sp>
          <p:nvSpPr>
            <p:cNvPr id="63" name="文本框 62"/>
            <p:cNvSpPr txBox="1"/>
            <p:nvPr/>
          </p:nvSpPr>
          <p:spPr>
            <a:xfrm>
              <a:off x="6219" y="8473"/>
              <a:ext cx="3382" cy="531"/>
            </a:xfrm>
            <a:prstGeom prst="rect">
              <a:avLst/>
            </a:prstGeom>
          </p:spPr>
          <p:txBody>
            <a:bodyPr wrap="square">
              <a:spAutoFit/>
            </a:bodyPr>
            <a:p>
              <a:pPr marL="0" indent="0">
                <a:spcAft>
                  <a:spcPct val="60000"/>
                </a:spcAft>
              </a:pPr>
              <a:r>
                <a:rPr lang="zh-CN" altLang="en-US" sz="1600" i="0">
                  <a:solidFill>
                    <a:schemeClr val="tx1"/>
                  </a:solidFill>
                  <a:latin typeface="+mn-ea"/>
                </a:rPr>
                <a:t>末端姿态表达式</a:t>
              </a:r>
              <a:r>
                <a:rPr lang="zh-CN" altLang="en-US" sz="1600" i="0">
                  <a:solidFill>
                    <a:schemeClr val="tx1"/>
                  </a:solidFill>
                  <a:latin typeface="+mn-ea"/>
                </a:rPr>
                <a:t>展开</a:t>
              </a:r>
              <a:endParaRPr lang="zh-CN" altLang="en-US" sz="1600" i="0">
                <a:solidFill>
                  <a:schemeClr val="tx1"/>
                </a:solidFill>
                <a:latin typeface="+mn-ea"/>
              </a:endParaRPr>
            </a:p>
          </p:txBody>
        </p:sp>
        <p:pic>
          <p:nvPicPr>
            <p:cNvPr id="64" name="图片 63"/>
            <p:cNvPicPr/>
            <p:nvPr/>
          </p:nvPicPr>
          <p:blipFill>
            <a:blip r:embed="rId12"/>
            <a:stretch>
              <a:fillRect/>
            </a:stretch>
          </p:blipFill>
          <p:spPr>
            <a:xfrm>
              <a:off x="9481" y="8096"/>
              <a:ext cx="6080" cy="1882"/>
            </a:xfrm>
            <a:prstGeom prst="rect">
              <a:avLst/>
            </a:prstGeom>
          </p:spPr>
        </p:pic>
      </p:grpSp>
    </p:spTree>
    <p:custDataLst>
      <p:tags r:id="rId13"/>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 name="内容占位符 2"/>
          <p:cNvSpPr>
            <a:spLocks noGrp="1"/>
          </p:cNvSpPr>
          <p:nvPr/>
        </p:nvSpPr>
        <p:spPr>
          <a:xfrm>
            <a:off x="5704840" y="283210"/>
            <a:ext cx="3609975" cy="61023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400" b="1"/>
              <a:t>机械臂运动学逆解</a:t>
            </a:r>
            <a:endParaRPr lang="zh-CN" altLang="en-US" sz="2400" b="1"/>
          </a:p>
        </p:txBody>
      </p:sp>
      <p:sp>
        <p:nvSpPr>
          <p:cNvPr id="4" name="标题 3"/>
          <p:cNvSpPr>
            <a:spLocks noGrp="1"/>
          </p:cNvSpPr>
          <p:nvPr>
            <p:ph type="title"/>
          </p:nvPr>
        </p:nvSpPr>
        <p:spPr>
          <a:xfrm>
            <a:off x="547440" y="188030"/>
            <a:ext cx="10969200" cy="705600"/>
          </a:xfrm>
        </p:spPr>
        <p:txBody>
          <a:bodyPr/>
          <a:p>
            <a:r>
              <a:rPr lang="zh-CN" altLang="en-US"/>
              <a:t>机械臂运动学</a:t>
            </a:r>
            <a:r>
              <a:rPr lang="zh-CN" altLang="en-US"/>
              <a:t>分析</a:t>
            </a:r>
            <a:endParaRPr lang="zh-CN" altLang="en-US"/>
          </a:p>
        </p:txBody>
      </p:sp>
      <p:grpSp>
        <p:nvGrpSpPr>
          <p:cNvPr id="6" name="组合 5"/>
          <p:cNvGrpSpPr/>
          <p:nvPr/>
        </p:nvGrpSpPr>
        <p:grpSpPr>
          <a:xfrm>
            <a:off x="675005" y="957580"/>
            <a:ext cx="8835390" cy="854710"/>
            <a:chOff x="-301" y="3079"/>
            <a:chExt cx="13914" cy="1346"/>
          </a:xfrm>
        </p:grpSpPr>
        <p:sp>
          <p:nvSpPr>
            <p:cNvPr id="3" name="文本框 2"/>
            <p:cNvSpPr txBox="1"/>
            <p:nvPr/>
          </p:nvSpPr>
          <p:spPr>
            <a:xfrm>
              <a:off x="-301" y="3506"/>
              <a:ext cx="7614" cy="919"/>
            </a:xfrm>
            <a:prstGeom prst="rect">
              <a:avLst/>
            </a:prstGeom>
          </p:spPr>
          <p:txBody>
            <a:bodyPr wrap="square">
              <a:spAutoFit/>
            </a:bodyPr>
            <a:p>
              <a:pPr marL="0" indent="0"/>
              <a:r>
                <a:rPr lang="zh-CN" altLang="en-US" sz="1600" b="0" i="0">
                  <a:latin typeface="+mn-ea"/>
                  <a:cs typeface="+mn-ea"/>
                </a:rPr>
                <a:t>末端位置投影到基座 </a:t>
              </a:r>
              <a:r>
                <a:rPr lang="en-US" altLang="zh-CN" sz="1600" b="0" i="0">
                  <a:latin typeface="+mn-ea"/>
                  <a:cs typeface="+mn-ea"/>
                </a:rPr>
                <a:t>x-y </a:t>
              </a:r>
              <a:r>
                <a:rPr lang="zh-CN" altLang="en-US" sz="1600" b="0" i="0">
                  <a:latin typeface="+mn-ea"/>
                  <a:cs typeface="+mn-ea"/>
                </a:rPr>
                <a:t>平面，解水平方向角度</a:t>
              </a:r>
              <a:r>
                <a:rPr lang="en-US" altLang="zh-CN" sz="1600" b="0" i="0">
                  <a:latin typeface="+mn-ea"/>
                  <a:cs typeface="+mn-ea"/>
                </a:rPr>
                <a:t>q0</a:t>
              </a:r>
              <a:endParaRPr lang="zh-CN" altLang="en-US" sz="1600" b="0" i="0">
                <a:latin typeface="+mn-ea"/>
                <a:cs typeface="+mn-ea"/>
              </a:endParaRPr>
            </a:p>
            <a:p>
              <a:pPr marL="0" indent="0"/>
              <a:r>
                <a:rPr lang="zh-CN" altLang="en-US" sz="1600" b="0" i="0">
                  <a:latin typeface="+mn-ea"/>
                  <a:cs typeface="+mn-ea"/>
                </a:rPr>
                <a:t>其中 Δx、Δy 为前两连杆对末端位置的偏移</a:t>
              </a:r>
              <a:r>
                <a:rPr lang="zh-CN" altLang="en-US" sz="1600" b="0" i="0">
                  <a:latin typeface="PingFang SC"/>
                  <a:ea typeface="PingFang SC"/>
                </a:rPr>
                <a:t>：</a:t>
              </a:r>
              <a:endParaRPr lang="zh-CN" altLang="en-US" sz="1600" b="0" i="0">
                <a:latin typeface="PingFang SC"/>
                <a:ea typeface="PingFang SC"/>
              </a:endParaRPr>
            </a:p>
          </p:txBody>
        </p:sp>
        <p:pic>
          <p:nvPicPr>
            <p:cNvPr id="5" name="图片 4"/>
            <p:cNvPicPr/>
            <p:nvPr/>
          </p:nvPicPr>
          <p:blipFill>
            <a:blip r:embed="rId1"/>
            <a:stretch>
              <a:fillRect/>
            </a:stretch>
          </p:blipFill>
          <p:spPr>
            <a:xfrm>
              <a:off x="9933" y="3079"/>
              <a:ext cx="3680" cy="1346"/>
            </a:xfrm>
            <a:prstGeom prst="rect">
              <a:avLst/>
            </a:prstGeom>
          </p:spPr>
        </p:pic>
      </p:grpSp>
      <p:grpSp>
        <p:nvGrpSpPr>
          <p:cNvPr id="15" name="组合 14"/>
          <p:cNvGrpSpPr/>
          <p:nvPr/>
        </p:nvGrpSpPr>
        <p:grpSpPr>
          <a:xfrm>
            <a:off x="675005" y="2259330"/>
            <a:ext cx="10957560" cy="982345"/>
            <a:chOff x="60" y="5214"/>
            <a:chExt cx="17256" cy="1547"/>
          </a:xfrm>
        </p:grpSpPr>
        <p:sp>
          <p:nvSpPr>
            <p:cNvPr id="9" name="文本框 8"/>
            <p:cNvSpPr txBox="1"/>
            <p:nvPr/>
          </p:nvSpPr>
          <p:spPr>
            <a:xfrm>
              <a:off x="60" y="5390"/>
              <a:ext cx="5675" cy="531"/>
            </a:xfrm>
            <a:prstGeom prst="rect">
              <a:avLst/>
            </a:prstGeom>
          </p:spPr>
          <p:txBody>
            <a:bodyPr wrap="square">
              <a:spAutoFit/>
            </a:bodyPr>
            <a:p>
              <a:pPr marL="0" indent="0" fontAlgn="base">
                <a:spcBef>
                  <a:spcPct val="0"/>
                </a:spcBef>
                <a:spcAft>
                  <a:spcPct val="0"/>
                </a:spcAft>
              </a:pPr>
              <a:r>
                <a:rPr lang="zh-CN" altLang="en-US" sz="1600" i="0">
                  <a:latin typeface="+mn-ea"/>
                </a:rPr>
                <a:t>肘关节俯仰角，利用余弦定理求解</a:t>
              </a:r>
              <a:r>
                <a:rPr lang="en-US" altLang="zh-CN" sz="1600" i="0">
                  <a:latin typeface="+mn-ea"/>
                </a:rPr>
                <a:t> q1</a:t>
              </a:r>
              <a:endParaRPr lang="en-US" altLang="zh-CN" sz="1600" i="0">
                <a:latin typeface="+mn-ea"/>
              </a:endParaRPr>
            </a:p>
          </p:txBody>
        </p:sp>
        <p:pic>
          <p:nvPicPr>
            <p:cNvPr id="10" name="图片 9"/>
            <p:cNvPicPr/>
            <p:nvPr/>
          </p:nvPicPr>
          <p:blipFill>
            <a:blip r:embed="rId2"/>
            <a:stretch>
              <a:fillRect/>
            </a:stretch>
          </p:blipFill>
          <p:spPr>
            <a:xfrm>
              <a:off x="4800" y="5894"/>
              <a:ext cx="12516" cy="867"/>
            </a:xfrm>
            <a:prstGeom prst="rect">
              <a:avLst/>
            </a:prstGeom>
          </p:spPr>
        </p:pic>
        <p:pic>
          <p:nvPicPr>
            <p:cNvPr id="13" name="图片 12"/>
            <p:cNvPicPr/>
            <p:nvPr/>
          </p:nvPicPr>
          <p:blipFill>
            <a:blip r:embed="rId3"/>
            <a:stretch>
              <a:fillRect/>
            </a:stretch>
          </p:blipFill>
          <p:spPr>
            <a:xfrm>
              <a:off x="10413" y="5214"/>
              <a:ext cx="2373" cy="699"/>
            </a:xfrm>
            <a:prstGeom prst="rect">
              <a:avLst/>
            </a:prstGeom>
          </p:spPr>
        </p:pic>
      </p:grpSp>
      <p:grpSp>
        <p:nvGrpSpPr>
          <p:cNvPr id="19" name="组合 18"/>
          <p:cNvGrpSpPr/>
          <p:nvPr/>
        </p:nvGrpSpPr>
        <p:grpSpPr>
          <a:xfrm>
            <a:off x="930275" y="3645535"/>
            <a:ext cx="8268335" cy="835660"/>
            <a:chOff x="-1295" y="6520"/>
            <a:chExt cx="13021" cy="1316"/>
          </a:xfrm>
        </p:grpSpPr>
        <p:sp>
          <p:nvSpPr>
            <p:cNvPr id="16" name="文本框 15"/>
            <p:cNvSpPr txBox="1"/>
            <p:nvPr/>
          </p:nvSpPr>
          <p:spPr>
            <a:xfrm>
              <a:off x="-1295" y="6913"/>
              <a:ext cx="8000" cy="531"/>
            </a:xfrm>
            <a:prstGeom prst="rect">
              <a:avLst/>
            </a:prstGeom>
          </p:spPr>
          <p:txBody>
            <a:bodyPr>
              <a:spAutoFit/>
            </a:bodyPr>
            <a:p>
              <a:pPr marL="0" indent="0" fontAlgn="base">
                <a:spcBef>
                  <a:spcPct val="0"/>
                </a:spcBef>
                <a:spcAft>
                  <a:spcPct val="0"/>
                </a:spcAft>
              </a:pPr>
              <a:r>
                <a:rPr lang="zh-CN" altLang="en-US" sz="1600" i="0">
                  <a:latin typeface="+mn-ea"/>
                </a:rPr>
                <a:t>末端方向，解</a:t>
              </a:r>
              <a:r>
                <a:rPr lang="en-US" altLang="zh-CN" sz="1600" i="0">
                  <a:latin typeface="+mn-ea"/>
                </a:rPr>
                <a:t>q2</a:t>
              </a:r>
              <a:endParaRPr lang="en-US" altLang="zh-CN" sz="1600" i="0">
                <a:latin typeface="+mn-ea"/>
              </a:endParaRPr>
            </a:p>
          </p:txBody>
        </p:sp>
        <p:pic>
          <p:nvPicPr>
            <p:cNvPr id="17" name="图片 16"/>
            <p:cNvPicPr/>
            <p:nvPr/>
          </p:nvPicPr>
          <p:blipFill>
            <a:blip r:embed="rId4"/>
            <a:srcRect r="62916"/>
            <a:stretch>
              <a:fillRect/>
            </a:stretch>
          </p:blipFill>
          <p:spPr>
            <a:xfrm>
              <a:off x="8246" y="6520"/>
              <a:ext cx="3480" cy="1316"/>
            </a:xfrm>
            <a:prstGeom prst="rect">
              <a:avLst/>
            </a:prstGeom>
          </p:spPr>
        </p:pic>
      </p:grpSp>
      <p:grpSp>
        <p:nvGrpSpPr>
          <p:cNvPr id="22" name="组合 21"/>
          <p:cNvGrpSpPr/>
          <p:nvPr/>
        </p:nvGrpSpPr>
        <p:grpSpPr>
          <a:xfrm>
            <a:off x="985520" y="4597400"/>
            <a:ext cx="8950960" cy="2057400"/>
            <a:chOff x="2974" y="6681"/>
            <a:chExt cx="14096" cy="3240"/>
          </a:xfrm>
        </p:grpSpPr>
        <p:pic>
          <p:nvPicPr>
            <p:cNvPr id="20" name="图片 19"/>
            <p:cNvPicPr/>
            <p:nvPr/>
          </p:nvPicPr>
          <p:blipFill>
            <a:blip r:embed="rId5"/>
            <a:stretch>
              <a:fillRect/>
            </a:stretch>
          </p:blipFill>
          <p:spPr>
            <a:xfrm>
              <a:off x="11267" y="6681"/>
              <a:ext cx="5803" cy="3240"/>
            </a:xfrm>
            <a:prstGeom prst="rect">
              <a:avLst/>
            </a:prstGeom>
          </p:spPr>
        </p:pic>
        <p:sp>
          <p:nvSpPr>
            <p:cNvPr id="21" name="文本框 20"/>
            <p:cNvSpPr txBox="1"/>
            <p:nvPr/>
          </p:nvSpPr>
          <p:spPr>
            <a:xfrm>
              <a:off x="2974" y="7576"/>
              <a:ext cx="3494" cy="531"/>
            </a:xfrm>
            <a:prstGeom prst="rect">
              <a:avLst/>
            </a:prstGeom>
          </p:spPr>
          <p:txBody>
            <a:bodyPr wrap="square">
              <a:spAutoFit/>
            </a:bodyPr>
            <a:p>
              <a:pPr marL="0" indent="0"/>
              <a:r>
                <a:rPr lang="zh-CN" altLang="en-US" sz="1600" b="0" i="0">
                  <a:latin typeface="+mn-ea"/>
                </a:rPr>
                <a:t>最终关节角为：</a:t>
              </a:r>
              <a:endParaRPr lang="zh-CN" altLang="en-US" sz="1600" b="0" i="0">
                <a:latin typeface="+mn-ea"/>
              </a:endParaRPr>
            </a:p>
          </p:txBody>
        </p:sp>
      </p:grpSp>
    </p:spTree>
    <p:custDataLst>
      <p:tags r:id="rId6"/>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8330" y="608330"/>
            <a:ext cx="5160645" cy="705485"/>
          </a:xfrm>
        </p:spPr>
        <p:txBody>
          <a:bodyPr>
            <a:normAutofit fontScale="90000"/>
          </a:bodyPr>
          <a:p>
            <a:r>
              <a:rPr lang="zh-CN" altLang="en-US"/>
              <a:t>双目摄像头获取</a:t>
            </a:r>
            <a:r>
              <a:rPr lang="zh-CN" altLang="en-US"/>
              <a:t>深度信息</a:t>
            </a:r>
            <a:endParaRPr lang="zh-CN" altLang="en-US"/>
          </a:p>
        </p:txBody>
      </p:sp>
      <p:pic>
        <p:nvPicPr>
          <p:cNvPr id="7" name="图片 6"/>
          <p:cNvPicPr/>
          <p:nvPr/>
        </p:nvPicPr>
        <p:blipFill>
          <a:blip r:embed="rId1"/>
          <a:stretch>
            <a:fillRect/>
          </a:stretch>
        </p:blipFill>
        <p:spPr>
          <a:xfrm>
            <a:off x="4826000" y="2440940"/>
            <a:ext cx="6583045" cy="3766820"/>
          </a:xfrm>
          <a:prstGeom prst="rect">
            <a:avLst/>
          </a:prstGeom>
        </p:spPr>
      </p:pic>
      <p:pic>
        <p:nvPicPr>
          <p:cNvPr id="9" name="图片 8"/>
          <p:cNvPicPr/>
          <p:nvPr/>
        </p:nvPicPr>
        <p:blipFill>
          <a:blip r:embed="rId2"/>
          <a:stretch>
            <a:fillRect/>
          </a:stretch>
        </p:blipFill>
        <p:spPr>
          <a:xfrm>
            <a:off x="801370" y="1990090"/>
            <a:ext cx="3744595" cy="2520315"/>
          </a:xfrm>
          <a:prstGeom prst="rect">
            <a:avLst/>
          </a:prstGeom>
        </p:spPr>
      </p:pic>
      <p:pic>
        <p:nvPicPr>
          <p:cNvPr id="6" name="图片 5"/>
          <p:cNvPicPr/>
          <p:nvPr/>
        </p:nvPicPr>
        <p:blipFill>
          <a:blip r:embed="rId3"/>
          <a:srcRect b="9339"/>
          <a:stretch>
            <a:fillRect/>
          </a:stretch>
        </p:blipFill>
        <p:spPr>
          <a:xfrm>
            <a:off x="709930" y="4262120"/>
            <a:ext cx="3886200" cy="2176145"/>
          </a:xfrm>
          <a:prstGeom prst="rect">
            <a:avLst/>
          </a:prstGeom>
        </p:spPr>
      </p:pic>
      <p:sp>
        <p:nvSpPr>
          <p:cNvPr id="10" name="文本框 9"/>
          <p:cNvSpPr txBox="1"/>
          <p:nvPr/>
        </p:nvSpPr>
        <p:spPr>
          <a:xfrm>
            <a:off x="546100" y="1266190"/>
            <a:ext cx="11099165" cy="829945"/>
          </a:xfrm>
          <a:prstGeom prst="rect">
            <a:avLst/>
          </a:prstGeom>
        </p:spPr>
        <p:txBody>
          <a:bodyPr wrap="square">
            <a:spAutoFit/>
          </a:bodyPr>
          <a:p>
            <a:pPr marL="0" indent="0"/>
            <a:r>
              <a:rPr lang="zh-CN" altLang="en-US" sz="1600" b="0" i="0">
                <a:solidFill>
                  <a:srgbClr val="06071F"/>
                </a:solidFill>
                <a:latin typeface="+mn-ea"/>
              </a:rPr>
              <a:t>SGBM（Semi-Global Block Matching）算法双目摄像头测距原理，是基于立体视觉技术的一种测距方法。该方法利用两个平行放置的摄像头捕捉同一场景的两幅稍有偏移的图像，通过比较两幅图像中相同物理点在左右相机图像上的像素坐标差异（即视差），并结合相机的基线长度和焦距信息，计算出相应点在三维空间中的深度信息。</a:t>
            </a:r>
            <a:endParaRPr lang="zh-CN" altLang="en-US" sz="1600" b="0" i="0">
              <a:solidFill>
                <a:srgbClr val="06071F"/>
              </a:solidFill>
              <a:latin typeface="+mn-ea"/>
            </a:endParaRPr>
          </a:p>
        </p:txBody>
      </p:sp>
    </p:spTree>
    <p:custDataLst>
      <p:tags r:id="rId4"/>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768350" y="752475"/>
            <a:ext cx="3958590" cy="706755"/>
          </a:xfrm>
          <a:prstGeom prst="rect">
            <a:avLst/>
          </a:prstGeom>
          <a:noFill/>
        </p:spPr>
        <p:txBody>
          <a:bodyPr wrap="square" rtlCol="0" anchor="t">
            <a:spAutoFit/>
          </a:bodyPr>
          <a:p>
            <a:r>
              <a:rPr lang="zh-CN" altLang="en-US" sz="4000" b="1">
                <a:sym typeface="+mn-ea"/>
              </a:rPr>
              <a:t>上位机控制</a:t>
            </a:r>
            <a:endParaRPr lang="zh-CN" altLang="en-US" sz="4000" b="1">
              <a:sym typeface="+mn-ea"/>
            </a:endParaRPr>
          </a:p>
        </p:txBody>
      </p:sp>
      <p:pic>
        <p:nvPicPr>
          <p:cNvPr id="5" name="ECB019B1-382A-4266-B25C-5B523AA43C14-1" descr="wpp"/>
          <p:cNvPicPr>
            <a:picLocks noChangeAspect="1"/>
          </p:cNvPicPr>
          <p:nvPr/>
        </p:nvPicPr>
        <p:blipFill>
          <a:blip r:embed="rId1"/>
          <a:stretch>
            <a:fillRect/>
          </a:stretch>
        </p:blipFill>
        <p:spPr>
          <a:xfrm>
            <a:off x="5296535" y="-87630"/>
            <a:ext cx="5461000" cy="6858000"/>
          </a:xfrm>
          <a:prstGeom prst="rect">
            <a:avLst/>
          </a:prstGeom>
        </p:spPr>
      </p:pic>
      <p:sp>
        <p:nvSpPr>
          <p:cNvPr id="6" name="文本框 5"/>
          <p:cNvSpPr txBox="1"/>
          <p:nvPr/>
        </p:nvSpPr>
        <p:spPr>
          <a:xfrm>
            <a:off x="580390" y="1890395"/>
            <a:ext cx="4334510" cy="6120130"/>
          </a:xfrm>
          <a:prstGeom prst="rect">
            <a:avLst/>
          </a:prstGeom>
        </p:spPr>
        <p:txBody>
          <a:bodyPr wrap="square">
            <a:noAutofit/>
          </a:bodyPr>
          <a:p>
            <a:pPr marL="0" indent="0"/>
            <a:r>
              <a:rPr lang="zh-CN" altLang="en-US" sz="1800" b="0" i="0"/>
              <a:t>集成肌电信号与深度视觉的闭环控制系统，主要分为环境感知、信号处理、运动决策与执行三大模块。</a:t>
            </a:r>
            <a:endParaRPr lang="zh-CN" altLang="en-US" sz="1800" b="0" i="0"/>
          </a:p>
          <a:p>
            <a:pPr marL="0" indent="0"/>
            <a:r>
              <a:rPr lang="zh-CN" altLang="en-US" sz="1800" b="0" i="0"/>
              <a:t>系统通过双摄像头实时捕捉环境深度信息，结合视觉算法解析待抓取物品的三维世界坐标，为机械臂提供目标定位基准。上位机启动后同步配置肌电传感器参数（与电机基础参数，通过单片机实时采集肌电信号强度及电机运行数据，形成双向数据流回传至控制中枢。机械臂支持主动模式（完全由用户肌电信号驱动）与助力模式（肌电信号叠加视觉路径规划协同控制），基于逆运动学算法将目标坐标转化为各关节角度指令，实现抓取动作的柔顺执行。</a:t>
            </a:r>
            <a:endParaRPr lang="zh-CN" altLang="en-US" sz="1600" b="0" i="0">
              <a:latin typeface="PingFang SC"/>
              <a:ea typeface="PingFang SC"/>
            </a:endParaRPr>
          </a:p>
        </p:txBody>
      </p:sp>
    </p:spTree>
    <p:custDataLst>
      <p:tags r:id="rId2"/>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75829" y="542755"/>
            <a:ext cx="5101223" cy="5320160"/>
            <a:chOff x="941" y="409"/>
            <a:chExt cx="8672" cy="9527"/>
          </a:xfrm>
        </p:grpSpPr>
        <p:pic>
          <p:nvPicPr>
            <p:cNvPr id="5" name="3月6日">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073" y="5136"/>
              <a:ext cx="8540" cy="4800"/>
            </a:xfrm>
            <a:prstGeom prst="rect">
              <a:avLst/>
            </a:prstGeom>
          </p:spPr>
        </p:pic>
        <p:sp>
          <p:nvSpPr>
            <p:cNvPr id="6" name="文本框 5"/>
            <p:cNvSpPr txBox="1"/>
            <p:nvPr/>
          </p:nvSpPr>
          <p:spPr>
            <a:xfrm>
              <a:off x="941" y="409"/>
              <a:ext cx="8524" cy="3503"/>
            </a:xfrm>
            <a:prstGeom prst="rect">
              <a:avLst/>
            </a:prstGeom>
            <a:noFill/>
          </p:spPr>
          <p:txBody>
            <a:bodyPr wrap="square" rtlCol="0">
              <a:noAutofit/>
            </a:bodyPr>
            <a:p>
              <a:r>
                <a:rPr lang="zh-CN" altLang="en-US">
                  <a:latin typeface="+mn-ea"/>
                </a:rPr>
                <a:t>被动模式</a:t>
              </a:r>
              <a:endParaRPr lang="zh-CN" altLang="en-US">
                <a:latin typeface="+mn-ea"/>
              </a:endParaRPr>
            </a:p>
            <a:p>
              <a:r>
                <a:rPr lang="zh-CN" altLang="en-US">
                  <a:latin typeface="宋体" panose="02010600030101010101" pitchFamily="2" charset="-122"/>
                  <a:ea typeface="宋体" panose="02010600030101010101" pitchFamily="2" charset="-122"/>
                  <a:sym typeface="+mn-ea"/>
                </a:rPr>
                <a:t>患者无法主动发起运动，肌肉力量极弱或处于康复初期。通过上肢表面肌电信号捕捉患者运动意图，通过预编程轨迹训练，带动患肢完成三维空间内的被动训练。引导训练通过缓慢增加电机运行速度和执行角度逐步增大患者手臂活动范围。</a:t>
              </a:r>
              <a:endParaRPr lang="zh-CN" altLang="en-US">
                <a:latin typeface="宋体" panose="02010600030101010101" pitchFamily="2" charset="-122"/>
                <a:ea typeface="宋体" panose="02010600030101010101" pitchFamily="2" charset="-122"/>
              </a:endParaRPr>
            </a:p>
          </p:txBody>
        </p:sp>
      </p:grpSp>
      <p:grpSp>
        <p:nvGrpSpPr>
          <p:cNvPr id="3" name="组合 2"/>
          <p:cNvGrpSpPr/>
          <p:nvPr/>
        </p:nvGrpSpPr>
        <p:grpSpPr>
          <a:xfrm>
            <a:off x="5908675" y="474345"/>
            <a:ext cx="5273675" cy="5388610"/>
            <a:chOff x="8865" y="1357"/>
            <a:chExt cx="7009" cy="7680"/>
          </a:xfrm>
        </p:grpSpPr>
        <p:pic>
          <p:nvPicPr>
            <p:cNvPr id="7" name="3月6日(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8865" y="5239"/>
              <a:ext cx="6877" cy="3798"/>
            </a:xfrm>
            <a:prstGeom prst="rect">
              <a:avLst/>
            </a:prstGeom>
          </p:spPr>
        </p:pic>
        <p:sp>
          <p:nvSpPr>
            <p:cNvPr id="8" name="文本框 7"/>
            <p:cNvSpPr txBox="1"/>
            <p:nvPr/>
          </p:nvSpPr>
          <p:spPr>
            <a:xfrm>
              <a:off x="9072" y="1357"/>
              <a:ext cx="6802" cy="3719"/>
            </a:xfrm>
            <a:prstGeom prst="rect">
              <a:avLst/>
            </a:prstGeom>
            <a:noFill/>
          </p:spPr>
          <p:txBody>
            <a:bodyPr wrap="square" rtlCol="0">
              <a:noAutofit/>
            </a:bodyPr>
            <a:p>
              <a:r>
                <a:rPr lang="zh-CN" altLang="en-US" sz="1600"/>
                <a:t>半主动模式</a:t>
              </a:r>
              <a:endParaRPr lang="zh-CN" altLang="en-US" sz="1600"/>
            </a:p>
            <a:p>
              <a:r>
                <a:rPr lang="zh-CN" altLang="en-US" sz="1800">
                  <a:latin typeface="宋体" panose="02010600030101010101" pitchFamily="2" charset="-122"/>
                  <a:ea typeface="宋体" panose="02010600030101010101" pitchFamily="2" charset="-122"/>
                  <a:sym typeface="+mn-ea"/>
                </a:rPr>
                <a:t>患者肌力不均衡，机械臂根据患者肌电信号强度动态调整助力或阻力。</a:t>
              </a:r>
              <a:r>
                <a:rPr lang="en-US" altLang="zh-CN">
                  <a:latin typeface="宋体" panose="02010600030101010101" pitchFamily="2" charset="-122"/>
                  <a:ea typeface="宋体" panose="02010600030101010101" pitchFamily="2" charset="-122"/>
                  <a:sym typeface="+mn-ea"/>
                </a:rPr>
                <a:t>BP</a:t>
              </a:r>
              <a:r>
                <a:rPr lang="zh-CN" altLang="en-US">
                  <a:latin typeface="宋体" panose="02010600030101010101" pitchFamily="2" charset="-122"/>
                  <a:ea typeface="宋体" panose="02010600030101010101" pitchFamily="2" charset="-122"/>
                  <a:sym typeface="+mn-ea"/>
                </a:rPr>
                <a:t>神经网络根据肌电信号强度预测手臂活动幅度。</a:t>
              </a:r>
              <a:r>
                <a:rPr lang="zh-CN" altLang="en-US" sz="1800">
                  <a:latin typeface="宋体" panose="02010600030101010101" pitchFamily="2" charset="-122"/>
                  <a:ea typeface="宋体" panose="02010600030101010101" pitchFamily="2" charset="-122"/>
                  <a:sym typeface="+mn-ea"/>
                </a:rPr>
                <a:t>当肌电信号低于阈值时，机械臂补充缺失力矩，当肌电信号达标时，机械臂施加可控阻力，基于末端力反馈动态调整助力比例。</a:t>
              </a:r>
              <a:endParaRPr lang="zh-CN" altLang="en-US" sz="1800">
                <a:latin typeface="宋体" panose="02010600030101010101" pitchFamily="2" charset="-122"/>
                <a:ea typeface="宋体" panose="02010600030101010101" pitchFamily="2" charset="-122"/>
                <a:sym typeface="+mn-ea"/>
              </a:endParaRPr>
            </a:p>
          </p:txBody>
        </p:sp>
      </p:grpSp>
    </p:spTree>
    <p:custDataLst>
      <p:tags r:id="rId7"/>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video fullScrn="0">
              <p:cMediaNode>
                <p:cTn id="3" fill="hold" display="1">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组合 1"/>
          <p:cNvGrpSpPr/>
          <p:nvPr/>
        </p:nvGrpSpPr>
        <p:grpSpPr>
          <a:xfrm>
            <a:off x="375829" y="542755"/>
            <a:ext cx="5101223" cy="5320160"/>
            <a:chOff x="941" y="409"/>
            <a:chExt cx="8672" cy="9527"/>
          </a:xfrm>
        </p:grpSpPr>
        <p:pic>
          <p:nvPicPr>
            <p:cNvPr id="5" name="3月6日">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1073" y="5136"/>
              <a:ext cx="8540" cy="4800"/>
            </a:xfrm>
            <a:prstGeom prst="rect">
              <a:avLst/>
            </a:prstGeom>
          </p:spPr>
        </p:pic>
        <p:sp>
          <p:nvSpPr>
            <p:cNvPr id="6" name="文本框 5"/>
            <p:cNvSpPr txBox="1"/>
            <p:nvPr/>
          </p:nvSpPr>
          <p:spPr>
            <a:xfrm>
              <a:off x="941" y="409"/>
              <a:ext cx="8524" cy="3503"/>
            </a:xfrm>
            <a:prstGeom prst="rect">
              <a:avLst/>
            </a:prstGeom>
            <a:noFill/>
          </p:spPr>
          <p:txBody>
            <a:bodyPr wrap="square" rtlCol="0">
              <a:noAutofit/>
            </a:bodyPr>
            <a:p>
              <a:r>
                <a:rPr lang="zh-CN" altLang="en-US">
                  <a:latin typeface="+mn-ea"/>
                </a:rPr>
                <a:t>被动模式</a:t>
              </a:r>
              <a:endParaRPr lang="zh-CN" altLang="en-US">
                <a:latin typeface="+mn-ea"/>
              </a:endParaRPr>
            </a:p>
            <a:p>
              <a:r>
                <a:rPr lang="zh-CN" altLang="en-US">
                  <a:latin typeface="宋体" panose="02010600030101010101" pitchFamily="2" charset="-122"/>
                  <a:ea typeface="宋体" panose="02010600030101010101" pitchFamily="2" charset="-122"/>
                  <a:sym typeface="+mn-ea"/>
                </a:rPr>
                <a:t>患者无法主动发起运动，肌肉力量极弱或处于康复初期。通过上肢表面肌电信号捕捉患者运动意图，通过预编程轨迹训练，带动患肢完成三维空间内的被动训练。引导训练通过缓慢增加电机运行速度和执行角度逐步增大患者手臂活动范围。</a:t>
              </a:r>
              <a:endParaRPr lang="zh-CN" altLang="en-US">
                <a:latin typeface="宋体" panose="02010600030101010101" pitchFamily="2" charset="-122"/>
                <a:ea typeface="宋体" panose="02010600030101010101" pitchFamily="2" charset="-122"/>
              </a:endParaRPr>
            </a:p>
          </p:txBody>
        </p:sp>
      </p:grpSp>
      <p:grpSp>
        <p:nvGrpSpPr>
          <p:cNvPr id="3" name="组合 2"/>
          <p:cNvGrpSpPr/>
          <p:nvPr/>
        </p:nvGrpSpPr>
        <p:grpSpPr>
          <a:xfrm>
            <a:off x="5908675" y="474345"/>
            <a:ext cx="5273675" cy="5388610"/>
            <a:chOff x="8865" y="1357"/>
            <a:chExt cx="7009" cy="7680"/>
          </a:xfrm>
        </p:grpSpPr>
        <p:pic>
          <p:nvPicPr>
            <p:cNvPr id="7" name="3月6日(1)">
              <a:hlinkClick r:id="" action="ppaction://media"/>
            </p:cNvPr>
            <p:cNvPicPr/>
            <p:nvPr>
              <a:videoFile r:link="rId4"/>
              <p:extLst>
                <p:ext uri="{DAA4B4D4-6D71-4841-9C94-3DE7FCFB9230}">
                  <p14:media xmlns:p14="http://schemas.microsoft.com/office/powerpoint/2010/main" r:embed="rId5"/>
                </p:ext>
              </p:extLst>
            </p:nvPr>
          </p:nvPicPr>
          <p:blipFill>
            <a:blip r:embed="rId6"/>
            <a:stretch>
              <a:fillRect/>
            </a:stretch>
          </p:blipFill>
          <p:spPr>
            <a:xfrm>
              <a:off x="8865" y="5239"/>
              <a:ext cx="6877" cy="3798"/>
            </a:xfrm>
            <a:prstGeom prst="rect">
              <a:avLst/>
            </a:prstGeom>
          </p:spPr>
        </p:pic>
        <p:sp>
          <p:nvSpPr>
            <p:cNvPr id="8" name="文本框 7"/>
            <p:cNvSpPr txBox="1"/>
            <p:nvPr/>
          </p:nvSpPr>
          <p:spPr>
            <a:xfrm>
              <a:off x="9072" y="1357"/>
              <a:ext cx="6802" cy="3719"/>
            </a:xfrm>
            <a:prstGeom prst="rect">
              <a:avLst/>
            </a:prstGeom>
            <a:noFill/>
          </p:spPr>
          <p:txBody>
            <a:bodyPr wrap="square" rtlCol="0">
              <a:noAutofit/>
            </a:bodyPr>
            <a:p>
              <a:r>
                <a:rPr lang="zh-CN" altLang="en-US" sz="1600"/>
                <a:t>半主动模式</a:t>
              </a:r>
              <a:endParaRPr lang="zh-CN" altLang="en-US" sz="1600"/>
            </a:p>
            <a:p>
              <a:r>
                <a:rPr lang="zh-CN" altLang="en-US" sz="1800">
                  <a:latin typeface="宋体" panose="02010600030101010101" pitchFamily="2" charset="-122"/>
                  <a:ea typeface="宋体" panose="02010600030101010101" pitchFamily="2" charset="-122"/>
                  <a:sym typeface="+mn-ea"/>
                </a:rPr>
                <a:t>患者肌力不均衡，机械臂根据患者肌电信号强度动态调整助力或阻力。</a:t>
              </a:r>
              <a:r>
                <a:rPr lang="en-US" altLang="zh-CN">
                  <a:latin typeface="宋体" panose="02010600030101010101" pitchFamily="2" charset="-122"/>
                  <a:ea typeface="宋体" panose="02010600030101010101" pitchFamily="2" charset="-122"/>
                  <a:sym typeface="+mn-ea"/>
                </a:rPr>
                <a:t>BP</a:t>
              </a:r>
              <a:r>
                <a:rPr lang="zh-CN" altLang="en-US">
                  <a:latin typeface="宋体" panose="02010600030101010101" pitchFamily="2" charset="-122"/>
                  <a:ea typeface="宋体" panose="02010600030101010101" pitchFamily="2" charset="-122"/>
                  <a:sym typeface="+mn-ea"/>
                </a:rPr>
                <a:t>神经网络根据肌电信号强度预测手臂活动幅度。</a:t>
              </a:r>
              <a:r>
                <a:rPr lang="zh-CN" altLang="en-US" sz="1800">
                  <a:latin typeface="宋体" panose="02010600030101010101" pitchFamily="2" charset="-122"/>
                  <a:ea typeface="宋体" panose="02010600030101010101" pitchFamily="2" charset="-122"/>
                  <a:sym typeface="+mn-ea"/>
                </a:rPr>
                <a:t>当肌电信号低于阈值时，机械臂补充缺失力矩，当肌电信号达标时，机械臂施加可控阻力，基于末端力反馈动态调整助力比例。</a:t>
              </a:r>
              <a:endParaRPr lang="zh-CN" altLang="en-US" sz="1800">
                <a:latin typeface="宋体" panose="02010600030101010101" pitchFamily="2" charset="-122"/>
                <a:ea typeface="宋体" panose="02010600030101010101" pitchFamily="2" charset="-122"/>
                <a:sym typeface="+mn-ea"/>
              </a:endParaRPr>
            </a:p>
          </p:txBody>
        </p:sp>
      </p:grpSp>
    </p:spTree>
    <p:custDataLst>
      <p:tags r:id="rId7"/>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video fullScrn="0">
              <p:cMediaNode>
                <p:cTn id="3" fill="hold" display="1">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 name="矩形 19"/>
          <p:cNvSpPr/>
          <p:nvPr/>
        </p:nvSpPr>
        <p:spPr>
          <a:xfrm rot="16200000">
            <a:off x="5209540" y="-1166495"/>
            <a:ext cx="871855" cy="337756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矩形 18"/>
          <p:cNvSpPr/>
          <p:nvPr/>
        </p:nvSpPr>
        <p:spPr>
          <a:xfrm>
            <a:off x="10582910" y="1405255"/>
            <a:ext cx="1489710" cy="267525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8" name="矩形 17"/>
          <p:cNvSpPr/>
          <p:nvPr/>
        </p:nvSpPr>
        <p:spPr>
          <a:xfrm rot="16200000">
            <a:off x="8260080" y="5021580"/>
            <a:ext cx="871855" cy="2565400"/>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6" name="矩形 15"/>
          <p:cNvSpPr/>
          <p:nvPr/>
        </p:nvSpPr>
        <p:spPr>
          <a:xfrm>
            <a:off x="270510" y="1354455"/>
            <a:ext cx="1024255" cy="224345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矩形 16"/>
          <p:cNvSpPr/>
          <p:nvPr/>
        </p:nvSpPr>
        <p:spPr>
          <a:xfrm rot="16200000">
            <a:off x="2924810" y="5386070"/>
            <a:ext cx="871855" cy="1896745"/>
          </a:xfrm>
          <a:prstGeom prst="rect">
            <a:avLst/>
          </a:prstGeom>
          <a:solidFill>
            <a:schemeClr val="accent1">
              <a:lumMod val="40000"/>
              <a:lumOff val="60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506730" y="191135"/>
            <a:ext cx="3449955" cy="705485"/>
          </a:xfrm>
        </p:spPr>
        <p:txBody>
          <a:bodyPr>
            <a:normAutofit fontScale="90000"/>
          </a:bodyPr>
          <a:p>
            <a:r>
              <a:rPr lang="zh-CN" altLang="en-US"/>
              <a:t>上位机软件</a:t>
            </a:r>
            <a:r>
              <a:rPr lang="zh-CN" altLang="en-US"/>
              <a:t>设计</a:t>
            </a:r>
            <a:endParaRPr lang="zh-CN" altLang="en-US"/>
          </a:p>
        </p:txBody>
      </p:sp>
      <p:grpSp>
        <p:nvGrpSpPr>
          <p:cNvPr id="10" name="组合 9"/>
          <p:cNvGrpSpPr/>
          <p:nvPr/>
        </p:nvGrpSpPr>
        <p:grpSpPr>
          <a:xfrm>
            <a:off x="1479550" y="886460"/>
            <a:ext cx="9070340" cy="4850765"/>
            <a:chOff x="2602" y="2413"/>
            <a:chExt cx="14284" cy="7639"/>
          </a:xfrm>
        </p:grpSpPr>
        <p:pic>
          <p:nvPicPr>
            <p:cNvPr id="4" name="图片 3"/>
            <p:cNvPicPr/>
            <p:nvPr/>
          </p:nvPicPr>
          <p:blipFill>
            <a:blip r:embed="rId1"/>
            <a:stretch>
              <a:fillRect/>
            </a:stretch>
          </p:blipFill>
          <p:spPr>
            <a:xfrm>
              <a:off x="2654" y="2536"/>
              <a:ext cx="14232" cy="7517"/>
            </a:xfrm>
            <a:prstGeom prst="rect">
              <a:avLst/>
            </a:prstGeom>
          </p:spPr>
        </p:pic>
        <p:sp>
          <p:nvSpPr>
            <p:cNvPr id="5" name="矩形 4"/>
            <p:cNvSpPr/>
            <p:nvPr/>
          </p:nvSpPr>
          <p:spPr>
            <a:xfrm>
              <a:off x="2602" y="2413"/>
              <a:ext cx="1707" cy="5680"/>
            </a:xfrm>
            <a:prstGeom prst="rect">
              <a:avLst/>
            </a:prstGeom>
            <a:noFill/>
            <a:ln w="5715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5"/>
            <p:cNvSpPr/>
            <p:nvPr/>
          </p:nvSpPr>
          <p:spPr>
            <a:xfrm>
              <a:off x="10682" y="2935"/>
              <a:ext cx="5306" cy="4788"/>
            </a:xfrm>
            <a:prstGeom prst="rect">
              <a:avLst/>
            </a:prstGeom>
            <a:noFill/>
            <a:ln w="5715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7" name="矩形 6"/>
            <p:cNvSpPr/>
            <p:nvPr/>
          </p:nvSpPr>
          <p:spPr>
            <a:xfrm>
              <a:off x="4509" y="2935"/>
              <a:ext cx="5920" cy="4759"/>
            </a:xfrm>
            <a:prstGeom prst="rect">
              <a:avLst/>
            </a:prstGeom>
            <a:noFill/>
            <a:ln w="5715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矩形 7"/>
            <p:cNvSpPr/>
            <p:nvPr/>
          </p:nvSpPr>
          <p:spPr>
            <a:xfrm>
              <a:off x="2654" y="8200"/>
              <a:ext cx="7425" cy="1600"/>
            </a:xfrm>
            <a:prstGeom prst="rect">
              <a:avLst/>
            </a:prstGeom>
            <a:noFill/>
            <a:ln w="5715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矩形 8"/>
            <p:cNvSpPr/>
            <p:nvPr/>
          </p:nvSpPr>
          <p:spPr>
            <a:xfrm>
              <a:off x="10682" y="7723"/>
              <a:ext cx="5666" cy="1933"/>
            </a:xfrm>
            <a:prstGeom prst="rect">
              <a:avLst/>
            </a:prstGeom>
            <a:noFill/>
            <a:ln w="57150" cmpd="sng">
              <a:solidFill>
                <a:srgbClr val="FF0000"/>
              </a:solidFill>
              <a:prstDash val="solid"/>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1" name="右箭头 10"/>
          <p:cNvSpPr/>
          <p:nvPr/>
        </p:nvSpPr>
        <p:spPr>
          <a:xfrm rot="10800000">
            <a:off x="895350" y="1921510"/>
            <a:ext cx="584200" cy="4235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右箭头 11"/>
          <p:cNvSpPr/>
          <p:nvPr/>
        </p:nvSpPr>
        <p:spPr>
          <a:xfrm rot="5400000">
            <a:off x="3068320" y="5645150"/>
            <a:ext cx="584200" cy="4235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3" name="右箭头 12"/>
          <p:cNvSpPr/>
          <p:nvPr/>
        </p:nvSpPr>
        <p:spPr>
          <a:xfrm rot="5400000">
            <a:off x="8413750" y="5577205"/>
            <a:ext cx="584200" cy="4235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右箭头 13"/>
          <p:cNvSpPr/>
          <p:nvPr/>
        </p:nvSpPr>
        <p:spPr>
          <a:xfrm>
            <a:off x="10046970" y="1921510"/>
            <a:ext cx="584200" cy="4235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5" name="右箭头 14"/>
          <p:cNvSpPr/>
          <p:nvPr/>
        </p:nvSpPr>
        <p:spPr>
          <a:xfrm rot="16200000">
            <a:off x="4112895" y="693420"/>
            <a:ext cx="584200" cy="423545"/>
          </a:xfrm>
          <a:prstGeom prst="right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1" name="文本框 20"/>
          <p:cNvSpPr txBox="1"/>
          <p:nvPr/>
        </p:nvSpPr>
        <p:spPr>
          <a:xfrm>
            <a:off x="4121150" y="245110"/>
            <a:ext cx="3022600" cy="645160"/>
          </a:xfrm>
          <a:prstGeom prst="rect">
            <a:avLst/>
          </a:prstGeom>
          <a:noFill/>
        </p:spPr>
        <p:txBody>
          <a:bodyPr wrap="square" rtlCol="0">
            <a:spAutoFit/>
          </a:bodyPr>
          <a:p>
            <a:pPr algn="ctr"/>
            <a:r>
              <a:rPr lang="zh-CN" altLang="en-US"/>
              <a:t>电机运行参数，力矩速度角度</a:t>
            </a:r>
            <a:r>
              <a:rPr lang="zh-CN" altLang="en-US"/>
              <a:t>回传</a:t>
            </a:r>
            <a:endParaRPr lang="zh-CN" altLang="en-US"/>
          </a:p>
        </p:txBody>
      </p:sp>
      <p:sp>
        <p:nvSpPr>
          <p:cNvPr id="23" name="文本框 22"/>
          <p:cNvSpPr txBox="1"/>
          <p:nvPr/>
        </p:nvSpPr>
        <p:spPr>
          <a:xfrm>
            <a:off x="10631170" y="2064385"/>
            <a:ext cx="1384300" cy="2361565"/>
          </a:xfrm>
          <a:prstGeom prst="rect">
            <a:avLst/>
          </a:prstGeom>
          <a:noFill/>
        </p:spPr>
        <p:txBody>
          <a:bodyPr wrap="square" rtlCol="0">
            <a:noAutofit/>
          </a:bodyPr>
          <a:p>
            <a:pPr algn="ctr"/>
            <a:r>
              <a:rPr lang="zh-CN" altLang="en-US"/>
              <a:t>肌电信号读取处理，</a:t>
            </a:r>
            <a:r>
              <a:rPr lang="zh-CN" altLang="en-US"/>
              <a:t>显示</a:t>
            </a:r>
            <a:endParaRPr lang="zh-CN" altLang="en-US"/>
          </a:p>
        </p:txBody>
      </p:sp>
      <p:sp>
        <p:nvSpPr>
          <p:cNvPr id="24" name="文本框 23"/>
          <p:cNvSpPr txBox="1"/>
          <p:nvPr/>
        </p:nvSpPr>
        <p:spPr>
          <a:xfrm>
            <a:off x="7413625" y="5982335"/>
            <a:ext cx="2600960" cy="645160"/>
          </a:xfrm>
          <a:prstGeom prst="rect">
            <a:avLst/>
          </a:prstGeom>
          <a:noFill/>
        </p:spPr>
        <p:txBody>
          <a:bodyPr wrap="square" rtlCol="0">
            <a:spAutoFit/>
          </a:bodyPr>
          <a:p>
            <a:pPr algn="ctr"/>
            <a:r>
              <a:rPr lang="zh-CN" altLang="en-US"/>
              <a:t>单片机接收传感器数据，串口回传</a:t>
            </a:r>
            <a:r>
              <a:rPr lang="zh-CN" altLang="en-US"/>
              <a:t>设置</a:t>
            </a:r>
            <a:endParaRPr lang="zh-CN" altLang="en-US"/>
          </a:p>
        </p:txBody>
      </p:sp>
      <p:sp>
        <p:nvSpPr>
          <p:cNvPr id="25" name="文本框 24"/>
          <p:cNvSpPr txBox="1"/>
          <p:nvPr/>
        </p:nvSpPr>
        <p:spPr>
          <a:xfrm>
            <a:off x="325755" y="1675765"/>
            <a:ext cx="914400" cy="2134235"/>
          </a:xfrm>
          <a:prstGeom prst="rect">
            <a:avLst/>
          </a:prstGeom>
          <a:noFill/>
        </p:spPr>
        <p:txBody>
          <a:bodyPr wrap="square" rtlCol="0">
            <a:noAutofit/>
          </a:bodyPr>
          <a:p>
            <a:pPr algn="ctr"/>
            <a:r>
              <a:rPr lang="zh-CN" altLang="en-US"/>
              <a:t>电机基本参数</a:t>
            </a:r>
            <a:r>
              <a:rPr lang="zh-CN" altLang="en-US"/>
              <a:t>设置</a:t>
            </a:r>
            <a:endParaRPr lang="zh-CN" altLang="en-US"/>
          </a:p>
        </p:txBody>
      </p:sp>
      <p:sp>
        <p:nvSpPr>
          <p:cNvPr id="26" name="文本框 25"/>
          <p:cNvSpPr txBox="1"/>
          <p:nvPr/>
        </p:nvSpPr>
        <p:spPr>
          <a:xfrm>
            <a:off x="1793240" y="6259195"/>
            <a:ext cx="3022600" cy="368300"/>
          </a:xfrm>
          <a:prstGeom prst="rect">
            <a:avLst/>
          </a:prstGeom>
          <a:noFill/>
        </p:spPr>
        <p:txBody>
          <a:bodyPr wrap="square" rtlCol="0">
            <a:spAutoFit/>
          </a:bodyPr>
          <a:p>
            <a:pPr algn="ctr"/>
            <a:r>
              <a:rPr lang="zh-CN" altLang="en-US"/>
              <a:t>机械臂模式</a:t>
            </a:r>
            <a:r>
              <a:rPr lang="zh-CN" altLang="en-US"/>
              <a:t>设置</a:t>
            </a:r>
            <a:endParaRPr lang="zh-CN" altLang="en-US"/>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1350645" y="2275840"/>
            <a:ext cx="9583420" cy="2306955"/>
          </a:xfrm>
          <a:prstGeom prst="rect">
            <a:avLst/>
          </a:prstGeom>
        </p:spPr>
        <p:txBody>
          <a:bodyPr wrap="square">
            <a:spAutoFit/>
          </a:bodyPr>
          <a:p>
            <a:pPr marL="0" indent="0" algn="just" defTabSz="266700">
              <a:spcBef>
                <a:spcPct val="0"/>
              </a:spcBef>
              <a:spcAft>
                <a:spcPct val="0"/>
              </a:spcAft>
            </a:pPr>
            <a:r>
              <a:rPr lang="en-US" altLang="zh-CN" sz="1600" i="0">
                <a:latin typeface="宋体" panose="02010600030101010101" pitchFamily="2" charset="-122"/>
                <a:ea typeface="宋体" panose="02010600030101010101" pitchFamily="2" charset="-122"/>
              </a:rPr>
              <a:t> </a:t>
            </a:r>
            <a:endParaRPr lang="en-US" altLang="zh-CN"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zh-CN" altLang="en-US" sz="1600" i="0">
                <a:latin typeface="宋体" panose="02010600030101010101" pitchFamily="2" charset="-122"/>
                <a:ea typeface="宋体" panose="02010600030101010101" pitchFamily="2" charset="-122"/>
              </a:rPr>
              <a:t>切换策略：</a:t>
            </a:r>
            <a:endParaRPr lang="zh-CN" altLang="en-US"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zh-CN" altLang="en-US" sz="1600" i="0">
                <a:latin typeface="宋体" panose="02010600030101010101" pitchFamily="2" charset="-122"/>
                <a:ea typeface="宋体" panose="02010600030101010101" pitchFamily="2" charset="-122"/>
              </a:rPr>
              <a:t>被动</a:t>
            </a:r>
            <a:r>
              <a:rPr lang="en-US" altLang="zh-CN" sz="1600" i="0">
                <a:latin typeface="宋体" panose="02010600030101010101" pitchFamily="2" charset="-122"/>
                <a:ea typeface="宋体" panose="02010600030101010101" pitchFamily="2" charset="-122"/>
              </a:rPr>
              <a:t>-</a:t>
            </a:r>
            <a:r>
              <a:rPr lang="zh-CN" altLang="en-US" sz="1600" i="0">
                <a:latin typeface="宋体" panose="02010600030101010101" pitchFamily="2" charset="-122"/>
                <a:ea typeface="宋体" panose="02010600030101010101" pitchFamily="2" charset="-122"/>
              </a:rPr>
              <a:t>半主动：肌电信号在一段按时间内持续恒定；患者在与预编程轨迹动作时多次出现力矩反弹</a:t>
            </a:r>
            <a:endParaRPr lang="zh-CN" altLang="en-US"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en-US" altLang="zh-CN" sz="1600" i="0">
                <a:latin typeface="宋体" panose="02010600030101010101" pitchFamily="2" charset="-122"/>
                <a:ea typeface="宋体" panose="02010600030101010101" pitchFamily="2" charset="-122"/>
              </a:rPr>
              <a:t> </a:t>
            </a:r>
            <a:endParaRPr lang="en-US" altLang="zh-CN"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zh-CN" altLang="en-US" sz="1600" i="0">
                <a:latin typeface="宋体" panose="02010600030101010101" pitchFamily="2" charset="-122"/>
                <a:ea typeface="宋体" panose="02010600030101010101" pitchFamily="2" charset="-122"/>
              </a:rPr>
              <a:t>半主动</a:t>
            </a:r>
            <a:r>
              <a:rPr lang="en-US" altLang="zh-CN" sz="1600" i="0">
                <a:latin typeface="宋体" panose="02010600030101010101" pitchFamily="2" charset="-122"/>
                <a:ea typeface="宋体" panose="02010600030101010101" pitchFamily="2" charset="-122"/>
              </a:rPr>
              <a:t>-</a:t>
            </a:r>
            <a:r>
              <a:rPr lang="zh-CN" altLang="en-US" sz="1600" i="0">
                <a:latin typeface="宋体" panose="02010600030101010101" pitchFamily="2" charset="-122"/>
                <a:ea typeface="宋体" panose="02010600030101010101" pitchFamily="2" charset="-122"/>
              </a:rPr>
              <a:t>主动：肌电信号在更长按时间内持续恒定，且超过设定阈值；完成动作的时间在预设的范围内；位置编码器反馈数据显示动作完成度达到</a:t>
            </a:r>
            <a:r>
              <a:rPr lang="en-US" altLang="zh-CN" sz="1600" i="0">
                <a:latin typeface="宋体" panose="02010600030101010101" pitchFamily="2" charset="-122"/>
                <a:ea typeface="宋体" panose="02010600030101010101" pitchFamily="2" charset="-122"/>
              </a:rPr>
              <a:t>80%</a:t>
            </a:r>
            <a:r>
              <a:rPr lang="zh-CN" altLang="en-US" sz="1600" i="0">
                <a:latin typeface="宋体" panose="02010600030101010101" pitchFamily="2" charset="-122"/>
                <a:ea typeface="宋体" panose="02010600030101010101" pitchFamily="2" charset="-122"/>
              </a:rPr>
              <a:t>。</a:t>
            </a:r>
            <a:endParaRPr lang="zh-CN" altLang="en-US"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en-US" altLang="zh-CN" sz="1600" i="0">
                <a:latin typeface="宋体" panose="02010600030101010101" pitchFamily="2" charset="-122"/>
                <a:ea typeface="宋体" panose="02010600030101010101" pitchFamily="2" charset="-122"/>
              </a:rPr>
              <a:t> </a:t>
            </a:r>
            <a:endParaRPr lang="en-US" altLang="zh-CN" sz="1600" i="0">
              <a:latin typeface="宋体" panose="02010600030101010101" pitchFamily="2" charset="-122"/>
              <a:ea typeface="宋体" panose="02010600030101010101" pitchFamily="2" charset="-122"/>
            </a:endParaRPr>
          </a:p>
          <a:p>
            <a:pPr marL="0" indent="0" algn="just" defTabSz="266700">
              <a:spcBef>
                <a:spcPct val="0"/>
              </a:spcBef>
              <a:spcAft>
                <a:spcPct val="0"/>
              </a:spcAft>
            </a:pPr>
            <a:r>
              <a:rPr lang="zh-CN" altLang="en-US" sz="1600" b="0" i="0">
                <a:latin typeface="宋体" panose="02010600030101010101" pitchFamily="2" charset="-122"/>
                <a:ea typeface="宋体" panose="02010600030101010101" pitchFamily="2" charset="-122"/>
              </a:rPr>
              <a:t>主动</a:t>
            </a:r>
            <a:r>
              <a:rPr lang="en-US" altLang="zh-CN" sz="1600" b="0" i="0">
                <a:latin typeface="宋体" panose="02010600030101010101" pitchFamily="2" charset="-122"/>
                <a:ea typeface="宋体" panose="02010600030101010101" pitchFamily="2" charset="-122"/>
              </a:rPr>
              <a:t>-</a:t>
            </a:r>
            <a:r>
              <a:rPr lang="zh-CN" altLang="en-US" sz="1600" b="0" i="0">
                <a:latin typeface="宋体" panose="02010600030101010101" pitchFamily="2" charset="-122"/>
                <a:ea typeface="宋体" panose="02010600030101010101" pitchFamily="2" charset="-122"/>
              </a:rPr>
              <a:t>半主动</a:t>
            </a:r>
            <a:r>
              <a:rPr lang="en-US" altLang="zh-CN" sz="1600" b="0" i="0">
                <a:latin typeface="宋体" panose="02010600030101010101" pitchFamily="2" charset="-122"/>
                <a:ea typeface="宋体" panose="02010600030101010101" pitchFamily="2" charset="-122"/>
              </a:rPr>
              <a:t>/</a:t>
            </a:r>
            <a:r>
              <a:rPr lang="zh-CN" altLang="en-US" sz="1600" b="0" i="0">
                <a:latin typeface="宋体" panose="02010600030101010101" pitchFamily="2" charset="-122"/>
                <a:ea typeface="宋体" panose="02010600030101010101" pitchFamily="2" charset="-122"/>
              </a:rPr>
              <a:t>被动模式：</a:t>
            </a:r>
            <a:r>
              <a:rPr lang="zh-CN" altLang="en-US" sz="1600" i="0">
                <a:latin typeface="宋体" panose="02010600030101010101" pitchFamily="2" charset="-122"/>
                <a:ea typeface="宋体" panose="02010600030101010101" pitchFamily="2" charset="-122"/>
              </a:rPr>
              <a:t>肌电信号持续减弱或出现异常波动，动作完成度及动作完成时间不达标，由动作幅度降级。</a:t>
            </a:r>
            <a:endParaRPr lang="zh-CN" altLang="en-US" sz="1600" i="0">
              <a:latin typeface="宋体" panose="02010600030101010101" pitchFamily="2" charset="-122"/>
              <a:ea typeface="宋体" panose="02010600030101010101" pitchFamily="2" charset="-122"/>
            </a:endParaRPr>
          </a:p>
        </p:txBody>
      </p:sp>
      <p:sp>
        <p:nvSpPr>
          <p:cNvPr id="5" name="文本框 4"/>
          <p:cNvSpPr txBox="1"/>
          <p:nvPr/>
        </p:nvSpPr>
        <p:spPr>
          <a:xfrm>
            <a:off x="2668270" y="1026795"/>
            <a:ext cx="6096000" cy="1322070"/>
          </a:xfrm>
          <a:prstGeom prst="rect">
            <a:avLst/>
          </a:prstGeom>
          <a:noFill/>
        </p:spPr>
        <p:txBody>
          <a:bodyPr wrap="square" rtlCol="0" anchor="t">
            <a:spAutoFit/>
          </a:bodyPr>
          <a:p>
            <a:pPr marL="0" indent="0" algn="just" defTabSz="266700">
              <a:spcBef>
                <a:spcPct val="0"/>
              </a:spcBef>
              <a:spcAft>
                <a:spcPct val="0"/>
              </a:spcAft>
            </a:pPr>
            <a:r>
              <a:rPr lang="zh-CN" altLang="en-US" sz="1600">
                <a:latin typeface="宋体" panose="02010600030101010101" pitchFamily="2" charset="-122"/>
                <a:ea typeface="宋体" panose="02010600030101010101" pitchFamily="2" charset="-122"/>
                <a:sym typeface="+mn-ea"/>
              </a:rPr>
              <a:t>主动模式：患者具备部分自主运动能力，完全由患者肌电信号驱动，增强神经可塑性。肌电传感器采集患者肌肉电信号，提取动作特征。穿戴</a:t>
            </a:r>
            <a:r>
              <a:rPr lang="zh-CN" altLang="en-US" sz="1600">
                <a:latin typeface="宋体" panose="02010600030101010101" pitchFamily="2" charset="-122"/>
                <a:ea typeface="宋体" panose="02010600030101010101" pitchFamily="2" charset="-122"/>
                <a:sym typeface="+mn-ea"/>
              </a:rPr>
              <a:t>机械臂电机在低力矩的状态下运行，确保患者零阻力运动手臂，电机仅提供惯性补偿。</a:t>
            </a:r>
            <a:r>
              <a:rPr lang="en-US" altLang="zh-CN" sz="1600">
                <a:latin typeface="宋体" panose="02010600030101010101" pitchFamily="2" charset="-122"/>
                <a:ea typeface="宋体" panose="02010600030101010101" pitchFamily="2" charset="-122"/>
                <a:sym typeface="+mn-ea"/>
              </a:rPr>
              <a:t>BP</a:t>
            </a:r>
            <a:r>
              <a:rPr lang="zh-CN" altLang="en-US" sz="1600">
                <a:latin typeface="宋体" panose="02010600030101010101" pitchFamily="2" charset="-122"/>
                <a:ea typeface="宋体" panose="02010600030101010101" pitchFamily="2" charset="-122"/>
                <a:sym typeface="+mn-ea"/>
              </a:rPr>
              <a:t>神经网络通过实时采集的肌电信号预测出关节角度，实现与患者的</a:t>
            </a:r>
            <a:r>
              <a:rPr lang="zh-CN" altLang="en-US" sz="1600">
                <a:latin typeface="宋体" panose="02010600030101010101" pitchFamily="2" charset="-122"/>
                <a:ea typeface="宋体" panose="02010600030101010101" pitchFamily="2" charset="-122"/>
                <a:sym typeface="+mn-ea"/>
              </a:rPr>
              <a:t>镜像运动</a:t>
            </a:r>
            <a:endParaRPr lang="zh-CN" altLang="en-US" sz="1600">
              <a:latin typeface="宋体" panose="02010600030101010101" pitchFamily="2" charset="-122"/>
              <a:ea typeface="宋体" panose="02010600030101010101" pitchFamily="2" charset="-122"/>
              <a:sym typeface="+mn-ea"/>
            </a:endParaRPr>
          </a:p>
        </p:txBody>
      </p: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idx="1"/>
          </p:nvPr>
        </p:nvSpPr>
        <p:spPr>
          <a:xfrm>
            <a:off x="608330" y="1490345"/>
            <a:ext cx="10968990" cy="2165985"/>
          </a:xfrm>
        </p:spPr>
        <p:txBody>
          <a:bodyPr/>
          <a:p>
            <a:pPr marL="0" indent="0">
              <a:buNone/>
            </a:pPr>
            <a:r>
              <a:rPr lang="zh-CN" altLang="en-US"/>
              <a:t>三种工作模式的</a:t>
            </a:r>
            <a:r>
              <a:rPr lang="zh-CN" altLang="en-US"/>
              <a:t>工作原理</a:t>
            </a:r>
            <a:endParaRPr lang="zh-CN" altLang="en-US"/>
          </a:p>
          <a:p>
            <a:pPr marL="0" indent="0">
              <a:buNone/>
            </a:pPr>
            <a:r>
              <a:rPr lang="zh-CN" altLang="en-US"/>
              <a:t>设定</a:t>
            </a:r>
            <a:r>
              <a:rPr lang="zh-CN" altLang="en-US"/>
              <a:t>动作轨迹</a:t>
            </a:r>
            <a:endParaRPr lang="zh-CN" altLang="en-US"/>
          </a:p>
          <a:p>
            <a:pPr marL="0" indent="0">
              <a:buNone/>
            </a:pPr>
            <a:endParaRPr lang="zh-CN" altLang="en-US"/>
          </a:p>
        </p:txBody>
      </p:sp>
      <p:sp>
        <p:nvSpPr>
          <p:cNvPr id="4" name="文本框 3"/>
          <p:cNvSpPr txBox="1"/>
          <p:nvPr/>
        </p:nvSpPr>
        <p:spPr>
          <a:xfrm>
            <a:off x="608330" y="2988945"/>
            <a:ext cx="3517265" cy="3636645"/>
          </a:xfrm>
          <a:prstGeom prst="rect">
            <a:avLst/>
          </a:prstGeom>
          <a:noFill/>
        </p:spPr>
        <p:txBody>
          <a:bodyPr wrap="square" rtlCol="0" anchor="t">
            <a:noAutofit/>
          </a:bodyPr>
          <a:p>
            <a:pPr marL="0" indent="0">
              <a:buNone/>
            </a:pPr>
            <a:r>
              <a:rPr lang="zh-CN" altLang="en-US">
                <a:sym typeface="+mn-ea"/>
              </a:rPr>
              <a:t>模式切换</a:t>
            </a:r>
            <a:r>
              <a:rPr lang="en-US" altLang="zh-CN">
                <a:sym typeface="+mn-ea"/>
              </a:rPr>
              <a:t>:</a:t>
            </a:r>
            <a:endParaRPr lang="zh-CN" altLang="en-US">
              <a:sym typeface="+mn-ea"/>
            </a:endParaRPr>
          </a:p>
          <a:p>
            <a:pPr marL="0" indent="0">
              <a:buNone/>
            </a:pPr>
            <a:r>
              <a:rPr lang="zh-CN" altLang="en-US">
                <a:sym typeface="+mn-ea"/>
              </a:rPr>
              <a:t>主动，被动，半主动</a:t>
            </a:r>
            <a:endParaRPr lang="zh-CN" altLang="en-US"/>
          </a:p>
          <a:p>
            <a:pPr marL="0" indent="0">
              <a:buNone/>
            </a:pPr>
            <a:r>
              <a:rPr lang="zh-CN" altLang="en-US">
                <a:sym typeface="+mn-ea"/>
              </a:rPr>
              <a:t>主动模式：完全由患者肌电信号驱动，增强神经可塑性。</a:t>
            </a:r>
            <a:endParaRPr lang="zh-CN" altLang="en-US">
              <a:sym typeface="+mn-ea"/>
            </a:endParaRPr>
          </a:p>
          <a:p>
            <a:pPr marL="0" indent="0">
              <a:buNone/>
            </a:pPr>
            <a:endParaRPr lang="en-US" altLang="zh-CN">
              <a:sym typeface="+mn-ea"/>
            </a:endParaRPr>
          </a:p>
          <a:p>
            <a:pPr marL="0" indent="0">
              <a:buNone/>
            </a:pPr>
            <a:r>
              <a:rPr lang="zh-CN" altLang="en-US">
                <a:sym typeface="+mn-ea"/>
              </a:rPr>
              <a:t>半主动模式：肌电信号叠加视觉路径辅助，平衡自主性与安全性。</a:t>
            </a:r>
            <a:endParaRPr lang="zh-CN" altLang="en-US">
              <a:sym typeface="+mn-ea"/>
            </a:endParaRPr>
          </a:p>
          <a:p>
            <a:pPr marL="0" indent="0">
              <a:buNone/>
            </a:pPr>
            <a:endParaRPr lang="zh-CN" altLang="en-US">
              <a:sym typeface="+mn-ea"/>
            </a:endParaRPr>
          </a:p>
          <a:p>
            <a:pPr marL="0" indent="0">
              <a:buNone/>
            </a:pPr>
            <a:r>
              <a:rPr lang="zh-CN" altLang="en-US">
                <a:sym typeface="+mn-ea"/>
              </a:rPr>
              <a:t>被动模式：预编程轨迹训练，适用于重度运动障碍患者。</a:t>
            </a:r>
            <a:endParaRPr lang="zh-CN" altLang="en-US">
              <a:sym typeface="+mn-ea"/>
            </a:endParaRPr>
          </a:p>
        </p:txBody>
      </p:sp>
      <p:sp>
        <p:nvSpPr>
          <p:cNvPr id="5" name="文本框 4"/>
          <p:cNvSpPr txBox="1"/>
          <p:nvPr/>
        </p:nvSpPr>
        <p:spPr>
          <a:xfrm>
            <a:off x="5326380" y="878840"/>
            <a:ext cx="5080000" cy="5364480"/>
          </a:xfrm>
          <a:prstGeom prst="rect">
            <a:avLst/>
          </a:prstGeom>
        </p:spPr>
        <p:txBody>
          <a:bodyPr>
            <a:spAutoFit/>
          </a:bodyPr>
          <a:p>
            <a:pPr marL="0" indent="0">
              <a:spcBef>
                <a:spcPct val="0"/>
              </a:spcBef>
              <a:spcAft>
                <a:spcPts val="200"/>
              </a:spcAft>
              <a:buFont typeface="Arial" panose="020B0604020202020204"/>
              <a:buChar char="•"/>
            </a:pPr>
            <a:r>
              <a:rPr lang="zh-CN" altLang="en-US" sz="1600" b="0" i="0">
                <a:solidFill>
                  <a:schemeClr val="tx1"/>
                </a:solidFill>
                <a:latin typeface="+mn-ea"/>
                <a:cs typeface="+mn-ea"/>
              </a:rPr>
              <a:t>被动模式</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适用场景：患者肌肉力量极弱或处于康复初期。</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实现方式：机械臂根据预设轨迹（如抬臂、屈肘）主动带动患者肢体运动，避免肌肉萎缩并维持关节活动度。</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技术支撑：基于逆运动学算法生成平滑轨迹，伺服电机精准控制运动速度与幅度。</a:t>
            </a:r>
            <a:endParaRPr lang="zh-CN" altLang="en-US" sz="1600" b="0" i="0">
              <a:solidFill>
                <a:schemeClr val="tx1"/>
              </a:solidFill>
              <a:latin typeface="+mn-ea"/>
              <a:cs typeface="+mn-ea"/>
            </a:endParaRPr>
          </a:p>
          <a:p>
            <a:pPr marL="0" indent="0">
              <a:spcBef>
                <a:spcPct val="0"/>
              </a:spcBef>
              <a:spcAft>
                <a:spcPts val="200"/>
              </a:spcAft>
              <a:buFont typeface="Arial" panose="020B0604020202020204"/>
              <a:buChar char="•"/>
            </a:pPr>
            <a:r>
              <a:rPr lang="zh-CN" altLang="en-US" sz="1600" b="0" i="0">
                <a:solidFill>
                  <a:schemeClr val="tx1"/>
                </a:solidFill>
                <a:latin typeface="+mn-ea"/>
                <a:cs typeface="+mn-ea"/>
              </a:rPr>
              <a:t>主动模式</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适用场景：患者具备部分自主运动能力。</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实现方式：通过肌电传感器（如</a:t>
            </a:r>
            <a:r>
              <a:rPr lang="en-US" altLang="zh-CN" sz="1600" b="0" i="0">
                <a:solidFill>
                  <a:schemeClr val="tx1"/>
                </a:solidFill>
                <a:latin typeface="+mn-ea"/>
                <a:cs typeface="+mn-ea"/>
              </a:rPr>
              <a:t>AD8226</a:t>
            </a:r>
            <a:r>
              <a:rPr lang="zh-CN" altLang="en-US" sz="1600" b="0" i="0">
                <a:solidFill>
                  <a:schemeClr val="tx1"/>
                </a:solidFill>
                <a:latin typeface="+mn-ea"/>
                <a:cs typeface="+mn-ea"/>
              </a:rPr>
              <a:t>芯片）实时采集患者肌肉电信号，将其转换为控制指令，驱动机械臂跟随患者意图运动。</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技术支撑：信号滤波与特征提取算法（如</a:t>
            </a:r>
            <a:r>
              <a:rPr lang="en-US" altLang="zh-CN" sz="1600" b="0" i="0">
                <a:solidFill>
                  <a:schemeClr val="tx1"/>
                </a:solidFill>
                <a:latin typeface="+mn-ea"/>
                <a:cs typeface="+mn-ea"/>
              </a:rPr>
              <a:t>RMS</a:t>
            </a:r>
            <a:r>
              <a:rPr lang="zh-CN" altLang="en-US" sz="1600" b="0" i="0">
                <a:solidFill>
                  <a:schemeClr val="tx1"/>
                </a:solidFill>
                <a:latin typeface="+mn-ea"/>
                <a:cs typeface="+mn-ea"/>
              </a:rPr>
              <a:t>、频域分析）确保动作响应延迟</a:t>
            </a:r>
            <a:r>
              <a:rPr lang="en-US" altLang="zh-CN" sz="1600" b="0" i="0">
                <a:solidFill>
                  <a:schemeClr val="tx1"/>
                </a:solidFill>
                <a:latin typeface="+mn-ea"/>
                <a:cs typeface="+mn-ea"/>
              </a:rPr>
              <a:t>≤20ms</a:t>
            </a:r>
            <a:r>
              <a:rPr lang="zh-CN" altLang="en-US" sz="1600" b="0" i="0">
                <a:solidFill>
                  <a:schemeClr val="tx1"/>
                </a:solidFill>
                <a:latin typeface="+mn-ea"/>
                <a:cs typeface="+mn-ea"/>
              </a:rPr>
              <a:t>，增强神经肌肉协调性。</a:t>
            </a:r>
            <a:endParaRPr lang="zh-CN" altLang="en-US" sz="1600" b="0" i="0">
              <a:solidFill>
                <a:schemeClr val="tx1"/>
              </a:solidFill>
              <a:latin typeface="+mn-ea"/>
              <a:cs typeface="+mn-ea"/>
            </a:endParaRPr>
          </a:p>
          <a:p>
            <a:pPr marL="0" indent="0">
              <a:spcBef>
                <a:spcPct val="0"/>
              </a:spcBef>
              <a:spcAft>
                <a:spcPts val="200"/>
              </a:spcAft>
              <a:buFont typeface="Arial" panose="020B0604020202020204"/>
              <a:buChar char="•"/>
            </a:pPr>
            <a:r>
              <a:rPr lang="zh-CN" altLang="en-US" sz="1600" b="0" i="0">
                <a:solidFill>
                  <a:schemeClr val="tx1"/>
                </a:solidFill>
                <a:latin typeface="+mn-ea"/>
                <a:cs typeface="+mn-ea"/>
              </a:rPr>
              <a:t>半主动模式</a:t>
            </a:r>
            <a:endParaRPr lang="zh-CN" altLang="en-US" sz="1600" b="0" i="0">
              <a:solidFill>
                <a:schemeClr val="tx1"/>
              </a:solidFill>
              <a:latin typeface="+mn-ea"/>
              <a:cs typeface="+mn-ea"/>
            </a:endParaRPr>
          </a:p>
          <a:p>
            <a:pPr marL="0" lvl="1" indent="0">
              <a:spcBef>
                <a:spcPct val="0"/>
              </a:spcBef>
              <a:spcAft>
                <a:spcPct val="0"/>
              </a:spcAft>
              <a:buFont typeface="Arial" panose="020B0604020202020204"/>
              <a:buChar char="◦"/>
            </a:pPr>
            <a:r>
              <a:rPr lang="zh-CN" altLang="en-US" sz="1600" b="0" i="0">
                <a:solidFill>
                  <a:schemeClr val="tx1"/>
                </a:solidFill>
                <a:latin typeface="+mn-ea"/>
                <a:cs typeface="+mn-ea"/>
              </a:rPr>
              <a:t>适用场景：患者需逐步增强力量与动作精度。</a:t>
            </a:r>
            <a:endParaRPr lang="zh-CN" altLang="en-US" sz="1600" b="0" i="0">
              <a:solidFill>
                <a:schemeClr val="tx1"/>
              </a:solidFill>
              <a:latin typeface="+mn-ea"/>
              <a:cs typeface="+mn-ea"/>
            </a:endParaRPr>
          </a:p>
          <a:p>
            <a:pPr marL="0" lvl="1" indent="0">
              <a:spcBef>
                <a:spcPct val="0"/>
              </a:spcBef>
              <a:spcAft>
                <a:spcPts val="200"/>
              </a:spcAft>
              <a:buFont typeface="Arial" panose="020B0604020202020204"/>
              <a:buChar char="◦"/>
            </a:pPr>
            <a:r>
              <a:rPr lang="zh-CN" altLang="en-US" sz="1600" b="0" i="0">
                <a:solidFill>
                  <a:schemeClr val="tx1"/>
                </a:solidFill>
                <a:latin typeface="+mn-ea"/>
                <a:cs typeface="+mn-ea"/>
              </a:rPr>
              <a:t>实现方式：机械臂根据患者肌电信号强度动态调整助力或阻力。例如：</a:t>
            </a:r>
            <a:endParaRPr lang="zh-CN" altLang="en-US" sz="1600" b="0" i="0">
              <a:solidFill>
                <a:schemeClr val="tx1"/>
              </a:solidFill>
              <a:latin typeface="+mn-ea"/>
              <a:cs typeface="+mn-ea"/>
            </a:endParaRPr>
          </a:p>
          <a:p>
            <a:pPr marL="0" lvl="2" indent="0">
              <a:spcBef>
                <a:spcPct val="0"/>
              </a:spcBef>
              <a:spcAft>
                <a:spcPct val="0"/>
              </a:spcAft>
              <a:buFont typeface="Arial" panose="020B0604020202020204"/>
              <a:buChar char="•"/>
            </a:pPr>
            <a:r>
              <a:rPr lang="zh-CN" altLang="en-US" sz="1600" b="0" i="0">
                <a:solidFill>
                  <a:schemeClr val="tx1"/>
                </a:solidFill>
                <a:latin typeface="+mn-ea"/>
                <a:cs typeface="+mn-ea"/>
              </a:rPr>
              <a:t>助力：检测到肌电信号不足时，电机补充力量完成目标动作。</a:t>
            </a:r>
            <a:endParaRPr lang="zh-CN" altLang="en-US" sz="1600" b="0" i="0">
              <a:solidFill>
                <a:schemeClr val="tx1"/>
              </a:solidFill>
              <a:latin typeface="+mn-ea"/>
              <a:cs typeface="+mn-ea"/>
            </a:endParaRPr>
          </a:p>
          <a:p>
            <a:pPr marL="0" lvl="2" indent="0">
              <a:spcBef>
                <a:spcPct val="0"/>
              </a:spcBef>
              <a:spcAft>
                <a:spcPct val="0"/>
              </a:spcAft>
              <a:buFont typeface="Arial" panose="020B0604020202020204"/>
              <a:buChar char="•"/>
            </a:pPr>
            <a:r>
              <a:rPr lang="zh-CN" altLang="en-US" sz="1600" b="0" i="0">
                <a:solidFill>
                  <a:schemeClr val="tx1"/>
                </a:solidFill>
                <a:latin typeface="+mn-ea"/>
                <a:cs typeface="+mn-ea"/>
              </a:rPr>
              <a:t>抗阻：肌电信号达标后，增加阻力以强化肌肉训练。</a:t>
            </a:r>
            <a:endParaRPr lang="zh-CN" altLang="en-US" sz="1600" b="0" i="0">
              <a:solidFill>
                <a:schemeClr val="tx1"/>
              </a:solidFill>
              <a:latin typeface="+mn-ea"/>
              <a:cs typeface="+mn-ea"/>
            </a:endParaRPr>
          </a:p>
        </p:txBody>
      </p:sp>
      <p:sp>
        <p:nvSpPr>
          <p:cNvPr id="2" name="内容占位符 2"/>
          <p:cNvSpPr>
            <a:spLocks noGrp="1"/>
          </p:cNvSpPr>
          <p:nvPr/>
        </p:nvSpPr>
        <p:spPr>
          <a:xfrm>
            <a:off x="3699510" y="925195"/>
            <a:ext cx="1626870" cy="2118995"/>
          </a:xfrm>
          <a:prstGeom prst="rect">
            <a:avLst/>
          </a:prstGeom>
        </p:spPr>
        <p:txBody>
          <a:bodyPr vert="horz" lIns="90000" tIns="46800" rIns="90000" bIns="46800" rtlCol="0">
            <a:normAutofit/>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a:t>定位</a:t>
            </a:r>
            <a:endParaRPr lang="zh-CN" altLang="en-US"/>
          </a:p>
          <a:p>
            <a:pPr marL="0" indent="0">
              <a:buNone/>
            </a:pPr>
            <a:r>
              <a:rPr lang="zh-CN" altLang="en-US"/>
              <a:t>康复训练</a:t>
            </a:r>
            <a:endParaRPr lang="zh-CN" altLang="en-US"/>
          </a:p>
          <a:p>
            <a:pPr marL="0" indent="0">
              <a:buNone/>
            </a:pPr>
            <a:r>
              <a:rPr lang="zh-CN" altLang="en-US"/>
              <a:t>模式切换</a:t>
            </a:r>
            <a:endParaRPr lang="zh-CN" altLang="en-US"/>
          </a:p>
          <a:p>
            <a:pPr marL="0" indent="0">
              <a:buNone/>
            </a:pPr>
            <a:r>
              <a:rPr lang="zh-CN" altLang="en-US"/>
              <a:t>市场调研</a:t>
            </a:r>
            <a:endParaRPr lang="zh-CN" altLang="en-US"/>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肌电信号</a:t>
            </a:r>
            <a:r>
              <a:rPr lang="zh-CN" altLang="en-US"/>
              <a:t>采集</a:t>
            </a:r>
            <a:endParaRPr lang="zh-CN" altLang="en-US"/>
          </a:p>
        </p:txBody>
      </p:sp>
      <p:sp>
        <p:nvSpPr>
          <p:cNvPr id="3" name="内容占位符 2"/>
          <p:cNvSpPr>
            <a:spLocks noGrp="1"/>
          </p:cNvSpPr>
          <p:nvPr>
            <p:ph idx="1"/>
          </p:nvPr>
        </p:nvSpPr>
        <p:spPr>
          <a:xfrm>
            <a:off x="608330" y="1490345"/>
            <a:ext cx="10086340" cy="2495550"/>
          </a:xfrm>
        </p:spPr>
        <p:txBody>
          <a:bodyPr>
            <a:normAutofit lnSpcReduction="20000"/>
          </a:bodyPr>
          <a:p>
            <a:pPr marL="0" lvl="0" indent="0">
              <a:buNone/>
            </a:pPr>
            <a:r>
              <a:rPr lang="en-US" altLang="zh-CN"/>
              <a:t>EMG</a:t>
            </a:r>
            <a:r>
              <a:rPr lang="zh-CN" altLang="en-US"/>
              <a:t>传感器：</a:t>
            </a:r>
            <a:endParaRPr lang="zh-CN" altLang="en-US"/>
          </a:p>
          <a:p>
            <a:pPr marL="0" lvl="0" indent="0">
              <a:buNone/>
            </a:pPr>
            <a:r>
              <a:rPr lang="en-US" altLang="zh-CN"/>
              <a:t>AD8226ARZ-R7</a:t>
            </a:r>
            <a:r>
              <a:rPr lang="zh-CN" altLang="en-US"/>
              <a:t>：作为前放大器，提供高增益，将信号放大至后续电路可处理的范围</a:t>
            </a:r>
            <a:endParaRPr lang="zh-CN" altLang="en-US"/>
          </a:p>
          <a:p>
            <a:pPr marL="0" lvl="0" indent="0">
              <a:buNone/>
            </a:pPr>
            <a:r>
              <a:rPr lang="en-US" altLang="zh-CN"/>
              <a:t>TL084CDT</a:t>
            </a:r>
            <a:r>
              <a:rPr lang="zh-CN" altLang="en-US"/>
              <a:t>：四路</a:t>
            </a:r>
            <a:r>
              <a:rPr lang="en-US" altLang="zh-CN"/>
              <a:t>JFET</a:t>
            </a:r>
            <a:r>
              <a:rPr lang="zh-CN" altLang="en-US"/>
              <a:t>运算放大器</a:t>
            </a:r>
            <a:endParaRPr lang="zh-CN" altLang="en-US"/>
          </a:p>
        </p:txBody>
      </p:sp>
      <p:pic>
        <p:nvPicPr>
          <p:cNvPr id="5" name="图片 4"/>
          <p:cNvPicPr/>
          <p:nvPr/>
        </p:nvPicPr>
        <p:blipFill>
          <a:blip r:embed="rId1"/>
          <a:stretch>
            <a:fillRect/>
          </a:stretch>
        </p:blipFill>
        <p:spPr>
          <a:xfrm>
            <a:off x="5742940" y="3007995"/>
            <a:ext cx="2988945" cy="2680335"/>
          </a:xfrm>
          <a:prstGeom prst="rect">
            <a:avLst/>
          </a:prstGeom>
        </p:spPr>
      </p:pic>
      <p:pic>
        <p:nvPicPr>
          <p:cNvPr id="6" name="图片 5" descr="SCH_1_P1_1-1_P1_2025-02-25"/>
          <p:cNvPicPr>
            <a:picLocks noChangeAspect="1"/>
          </p:cNvPicPr>
          <p:nvPr/>
        </p:nvPicPr>
        <p:blipFill>
          <a:blip r:embed="rId2"/>
          <a:srcRect b="38159"/>
          <a:stretch>
            <a:fillRect/>
          </a:stretch>
        </p:blipFill>
        <p:spPr>
          <a:xfrm>
            <a:off x="130175" y="2919095"/>
            <a:ext cx="5354955" cy="3006725"/>
          </a:xfrm>
          <a:prstGeom prst="rect">
            <a:avLst/>
          </a:prstGeom>
        </p:spPr>
      </p:pic>
      <p:pic>
        <p:nvPicPr>
          <p:cNvPr id="7" name="图片 6" descr="yVciZpcprMQziPnux2JxHzVcEMyK333eY81RtElR"/>
          <p:cNvPicPr>
            <a:picLocks noChangeAspect="1"/>
          </p:cNvPicPr>
          <p:nvPr/>
        </p:nvPicPr>
        <p:blipFill>
          <a:blip r:embed="rId3"/>
          <a:srcRect t="19157" b="18769"/>
          <a:stretch>
            <a:fillRect/>
          </a:stretch>
        </p:blipFill>
        <p:spPr>
          <a:xfrm rot="16200000">
            <a:off x="8808085" y="3101340"/>
            <a:ext cx="3192780" cy="2642235"/>
          </a:xfrm>
          <a:prstGeom prst="rect">
            <a:avLst/>
          </a:prstGeom>
        </p:spPr>
      </p:pic>
    </p:spTree>
    <p:custDataLst>
      <p:tags r:id="rId4"/>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51790" y="840105"/>
            <a:ext cx="3785870" cy="705485"/>
          </a:xfrm>
        </p:spPr>
        <p:txBody>
          <a:bodyPr/>
          <a:p>
            <a:r>
              <a:rPr lang="zh-CN" altLang="en-US">
                <a:sym typeface="+mn-ea"/>
              </a:rPr>
              <a:t>肌电信号采集</a:t>
            </a:r>
            <a:endParaRPr lang="zh-CN" altLang="en-US"/>
          </a:p>
        </p:txBody>
      </p:sp>
      <p:grpSp>
        <p:nvGrpSpPr>
          <p:cNvPr id="8" name="组合 7"/>
          <p:cNvGrpSpPr/>
          <p:nvPr/>
        </p:nvGrpSpPr>
        <p:grpSpPr>
          <a:xfrm>
            <a:off x="3944620" y="369570"/>
            <a:ext cx="7660640" cy="5441315"/>
            <a:chOff x="3325" y="1141"/>
            <a:chExt cx="12064" cy="8569"/>
          </a:xfrm>
        </p:grpSpPr>
        <p:pic>
          <p:nvPicPr>
            <p:cNvPr id="4" name="图片 3"/>
            <p:cNvPicPr/>
            <p:nvPr/>
          </p:nvPicPr>
          <p:blipFill>
            <a:blip r:embed="rId1"/>
            <a:stretch>
              <a:fillRect/>
            </a:stretch>
          </p:blipFill>
          <p:spPr>
            <a:xfrm>
              <a:off x="3455" y="1141"/>
              <a:ext cx="5354" cy="3761"/>
            </a:xfrm>
            <a:prstGeom prst="rect">
              <a:avLst/>
            </a:prstGeom>
          </p:spPr>
        </p:pic>
        <p:pic>
          <p:nvPicPr>
            <p:cNvPr id="5" name="图片 4"/>
            <p:cNvPicPr/>
            <p:nvPr/>
          </p:nvPicPr>
          <p:blipFill>
            <a:blip r:embed="rId2"/>
            <a:stretch>
              <a:fillRect/>
            </a:stretch>
          </p:blipFill>
          <p:spPr>
            <a:xfrm>
              <a:off x="3325" y="5950"/>
              <a:ext cx="5349" cy="3760"/>
            </a:xfrm>
            <a:prstGeom prst="rect">
              <a:avLst/>
            </a:prstGeom>
          </p:spPr>
        </p:pic>
        <p:pic>
          <p:nvPicPr>
            <p:cNvPr id="6" name="图片 5"/>
            <p:cNvPicPr/>
            <p:nvPr/>
          </p:nvPicPr>
          <p:blipFill>
            <a:blip r:embed="rId3"/>
            <a:stretch>
              <a:fillRect/>
            </a:stretch>
          </p:blipFill>
          <p:spPr>
            <a:xfrm>
              <a:off x="10035" y="5949"/>
              <a:ext cx="5354" cy="3761"/>
            </a:xfrm>
            <a:prstGeom prst="rect">
              <a:avLst/>
            </a:prstGeom>
          </p:spPr>
        </p:pic>
        <p:pic>
          <p:nvPicPr>
            <p:cNvPr id="7" name="图片 6"/>
            <p:cNvPicPr/>
            <p:nvPr/>
          </p:nvPicPr>
          <p:blipFill>
            <a:blip r:embed="rId4"/>
            <a:stretch>
              <a:fillRect/>
            </a:stretch>
          </p:blipFill>
          <p:spPr>
            <a:xfrm>
              <a:off x="10035" y="1141"/>
              <a:ext cx="5354" cy="3849"/>
            </a:xfrm>
            <a:prstGeom prst="rect">
              <a:avLst/>
            </a:prstGeom>
          </p:spPr>
        </p:pic>
      </p:grpSp>
      <p:sp>
        <p:nvSpPr>
          <p:cNvPr id="9" name="文本框 8"/>
          <p:cNvSpPr txBox="1"/>
          <p:nvPr/>
        </p:nvSpPr>
        <p:spPr>
          <a:xfrm>
            <a:off x="4027170" y="2971800"/>
            <a:ext cx="1894205" cy="368300"/>
          </a:xfrm>
          <a:prstGeom prst="rect">
            <a:avLst/>
          </a:prstGeom>
          <a:noFill/>
        </p:spPr>
        <p:txBody>
          <a:bodyPr wrap="square" rtlCol="0">
            <a:spAutoFit/>
          </a:bodyPr>
          <a:p>
            <a:r>
              <a:rPr lang="zh-CN" altLang="en-US"/>
              <a:t>肌肉静息</a:t>
            </a:r>
            <a:r>
              <a:rPr lang="zh-CN" altLang="en-US"/>
              <a:t>状态</a:t>
            </a:r>
            <a:endParaRPr lang="zh-CN" altLang="en-US"/>
          </a:p>
        </p:txBody>
      </p:sp>
      <p:sp>
        <p:nvSpPr>
          <p:cNvPr id="10" name="文本框 9"/>
          <p:cNvSpPr txBox="1"/>
          <p:nvPr/>
        </p:nvSpPr>
        <p:spPr>
          <a:xfrm>
            <a:off x="4027170" y="6134100"/>
            <a:ext cx="1894205" cy="368300"/>
          </a:xfrm>
          <a:prstGeom prst="rect">
            <a:avLst/>
          </a:prstGeom>
          <a:noFill/>
        </p:spPr>
        <p:txBody>
          <a:bodyPr wrap="square" rtlCol="0">
            <a:spAutoFit/>
          </a:bodyPr>
          <a:p>
            <a:r>
              <a:rPr lang="zh-CN" altLang="en-US"/>
              <a:t>肌肉</a:t>
            </a:r>
            <a:r>
              <a:rPr lang="zh-CN" altLang="en-US"/>
              <a:t>动作状态</a:t>
            </a:r>
            <a:endParaRPr lang="zh-CN" altLang="en-US"/>
          </a:p>
        </p:txBody>
      </p:sp>
      <p:sp>
        <p:nvSpPr>
          <p:cNvPr id="11" name="文本框 10"/>
          <p:cNvSpPr txBox="1"/>
          <p:nvPr/>
        </p:nvSpPr>
        <p:spPr>
          <a:xfrm>
            <a:off x="437515" y="2136775"/>
            <a:ext cx="3030855" cy="2584450"/>
          </a:xfrm>
          <a:prstGeom prst="rect">
            <a:avLst/>
          </a:prstGeom>
        </p:spPr>
        <p:txBody>
          <a:bodyPr wrap="square">
            <a:spAutoFit/>
          </a:bodyPr>
          <a:p>
            <a:pPr marL="0" algn="l">
              <a:buClrTx/>
              <a:buSzTx/>
              <a:buFontTx/>
            </a:pPr>
            <a:r>
              <a:rPr lang="zh-CN" altLang="en-US" sz="1800" b="0" i="0"/>
              <a:t>采集通过皮肤表面的电极检测肌肉收缩时产生的微小电活动，捕获电极间的微弱差分信号，并通过多级电阻</a:t>
            </a:r>
            <a:r>
              <a:rPr lang="en-US" altLang="zh-CN" sz="1800" b="0" i="0"/>
              <a:t>-</a:t>
            </a:r>
            <a:r>
              <a:rPr lang="zh-CN" altLang="en-US" sz="1800" b="0" i="0"/>
              <a:t>电容网络抑制共模干扰和基线漂移，由运算放大器进一步放大至可处理的毫伏级范围，从而提取肌肉活动的强度、频率特征参数。</a:t>
            </a:r>
            <a:endParaRPr lang="zh-CN" altLang="en-US" sz="1800" b="0" i="0"/>
          </a:p>
        </p:txBody>
      </p:sp>
    </p:spTree>
    <p:custDataLst>
      <p:tags r:id="rId5"/>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p:nvPr/>
        </p:nvPicPr>
        <p:blipFill>
          <a:blip r:embed="rId1"/>
          <a:stretch>
            <a:fillRect/>
          </a:stretch>
        </p:blipFill>
        <p:spPr>
          <a:xfrm>
            <a:off x="6635115" y="908050"/>
            <a:ext cx="4545330" cy="4801235"/>
          </a:xfrm>
          <a:prstGeom prst="rect">
            <a:avLst/>
          </a:prstGeom>
        </p:spPr>
      </p:pic>
      <p:sp>
        <p:nvSpPr>
          <p:cNvPr id="5" name="文本框 4"/>
          <p:cNvSpPr txBox="1"/>
          <p:nvPr/>
        </p:nvSpPr>
        <p:spPr>
          <a:xfrm>
            <a:off x="1870075" y="1715770"/>
            <a:ext cx="3061970" cy="922020"/>
          </a:xfrm>
          <a:prstGeom prst="rect">
            <a:avLst/>
          </a:prstGeom>
        </p:spPr>
        <p:txBody>
          <a:bodyPr wrap="square">
            <a:spAutoFit/>
          </a:bodyPr>
          <a:p>
            <a:pPr marL="0" indent="0"/>
            <a:r>
              <a:rPr lang="zh-CN" altLang="en-US" b="0" i="0">
                <a:solidFill>
                  <a:schemeClr val="tx1"/>
                </a:solidFill>
                <a:latin typeface="+mn-ea"/>
                <a:cs typeface="+mn-ea"/>
              </a:rPr>
              <a:t>处理肌电信号（</a:t>
            </a:r>
            <a:r>
              <a:rPr lang="en-US" altLang="zh-CN" b="0" i="0">
                <a:solidFill>
                  <a:schemeClr val="tx1"/>
                </a:solidFill>
                <a:latin typeface="+mn-ea"/>
                <a:cs typeface="+mn-ea"/>
              </a:rPr>
              <a:t>EMG</a:t>
            </a:r>
            <a:r>
              <a:rPr lang="zh-CN" altLang="en-US" b="0" i="0">
                <a:solidFill>
                  <a:schemeClr val="tx1"/>
                </a:solidFill>
                <a:latin typeface="+mn-ea"/>
                <a:cs typeface="+mn-ea"/>
              </a:rPr>
              <a:t>），通过滤波、整流、归一化和动态建模，计算肌肉激活度</a:t>
            </a:r>
            <a:endParaRPr lang="zh-CN" altLang="en-US" b="0" i="0">
              <a:solidFill>
                <a:schemeClr val="tx1"/>
              </a:solidFill>
              <a:latin typeface="+mn-ea"/>
              <a:cs typeface="+mn-ea"/>
            </a:endParaRPr>
          </a:p>
        </p:txBody>
      </p:sp>
      <p:sp>
        <p:nvSpPr>
          <p:cNvPr id="6" name="文本框 5"/>
          <p:cNvSpPr txBox="1"/>
          <p:nvPr/>
        </p:nvSpPr>
        <p:spPr>
          <a:xfrm>
            <a:off x="1983105" y="3323590"/>
            <a:ext cx="2835275" cy="922020"/>
          </a:xfrm>
          <a:prstGeom prst="rect">
            <a:avLst/>
          </a:prstGeom>
        </p:spPr>
        <p:txBody>
          <a:bodyPr wrap="square">
            <a:spAutoFit/>
          </a:bodyPr>
          <a:p>
            <a:pPr marL="0" indent="0" algn="l"/>
            <a:r>
              <a:rPr lang="zh-CN" altLang="en-US" b="0" i="0">
                <a:solidFill>
                  <a:schemeClr val="tx1"/>
                </a:solidFill>
                <a:latin typeface="+mn-ea"/>
              </a:rPr>
              <a:t>递归滤波器和非线性变换模拟神经肌肉激活的延迟和饱和特性</a:t>
            </a:r>
            <a:endParaRPr lang="zh-CN" altLang="en-US" b="0" i="0">
              <a:solidFill>
                <a:schemeClr val="tx1"/>
              </a:solidFill>
              <a:latin typeface="+mn-ea"/>
            </a:endParaRPr>
          </a:p>
        </p:txBody>
      </p:sp>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35585" y="257810"/>
            <a:ext cx="7817485" cy="645160"/>
          </a:xfrm>
          <a:prstGeom prst="rect">
            <a:avLst/>
          </a:prstGeom>
          <a:noFill/>
        </p:spPr>
        <p:txBody>
          <a:bodyPr wrap="square" rtlCol="0">
            <a:spAutoFit/>
          </a:bodyPr>
          <a:p>
            <a:r>
              <a:rPr lang="en-US" altLang="zh-CN"/>
              <a:t>BP</a:t>
            </a:r>
            <a:r>
              <a:rPr lang="zh-CN" altLang="en-US"/>
              <a:t>神经网络预测关节角度的数据准备，采集小臂肱桡肌，大臂肱二头肌的四个采集点，二通道数据测量肘关节运动时的</a:t>
            </a:r>
            <a:r>
              <a:rPr lang="zh-CN" altLang="en-US"/>
              <a:t>肌电信号</a:t>
            </a:r>
            <a:endParaRPr lang="zh-CN" altLang="en-US"/>
          </a:p>
        </p:txBody>
      </p:sp>
      <p:graphicFrame>
        <p:nvGraphicFramePr>
          <p:cNvPr id="3" name="表格 2"/>
          <p:cNvGraphicFramePr/>
          <p:nvPr>
            <p:custDataLst>
              <p:tags r:id="rId1"/>
            </p:custDataLst>
          </p:nvPr>
        </p:nvGraphicFramePr>
        <p:xfrm>
          <a:off x="235585" y="1718310"/>
          <a:ext cx="4311015" cy="4254500"/>
        </p:xfrm>
        <a:graphic>
          <a:graphicData uri="http://schemas.openxmlformats.org/drawingml/2006/table">
            <a:tbl>
              <a:tblPr/>
              <a:tblGrid>
                <a:gridCol w="1522095"/>
                <a:gridCol w="842645"/>
                <a:gridCol w="786765"/>
                <a:gridCol w="1159510"/>
              </a:tblGrid>
              <a:tr h="23622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timestamp</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900" b="0" i="0">
                          <a:solidFill>
                            <a:srgbClr val="000000"/>
                          </a:solidFill>
                          <a:latin typeface="宋体" panose="02010600030101010101" pitchFamily="2" charset="-122"/>
                          <a:ea typeface="宋体" panose="02010600030101010101" pitchFamily="2" charset="-122"/>
                        </a:rPr>
                        <a:t>forearm_sEMG</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900" b="0" i="0">
                          <a:solidFill>
                            <a:srgbClr val="000000"/>
                          </a:solidFill>
                          <a:latin typeface="宋体" panose="02010600030101010101" pitchFamily="2" charset="-122"/>
                          <a:ea typeface="宋体" panose="02010600030101010101" pitchFamily="2" charset="-122"/>
                        </a:rPr>
                        <a:t>upperarm_sEMG</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900" b="0" i="0">
                          <a:solidFill>
                            <a:srgbClr val="000000"/>
                          </a:solidFill>
                          <a:latin typeface="宋体" panose="02010600030101010101" pitchFamily="2" charset="-122"/>
                          <a:ea typeface="宋体" panose="02010600030101010101" pitchFamily="2" charset="-122"/>
                        </a:rPr>
                        <a:t>joint_angle</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1742389210.1269083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1742389210.1269083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1083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1742389210.1279047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1742389210.1279047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1742389210.1309066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1742389210.132903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1742389210.132903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1161</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1742389210.1349046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1742389210.1364129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1121</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1742389210.1374261</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1124</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1742389210.1384263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1163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1742389210.1394222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1742389210.1434252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1742389210.1444275</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1145</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1742389210.146938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1117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1742389210.1489542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1116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1742389210.149951</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1107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1742389210.149951</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1167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1742389210.1509514</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1144</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1174</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1742389210.152949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1162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1742389210.1549523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1119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1162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1742389210.1559498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1115</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1742389210.1584687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1742389210.162468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1130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1173</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1742389210.16347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1742389210.16347</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1158</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1170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1742389210.1654692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1120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1149</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143510">
                <a:tc>
                  <a:txBody>
                    <a:bodyPr/>
                    <a:p>
                      <a:pPr algn="l" fontAlgn="ctr"/>
                      <a:r>
                        <a:rPr lang="en-US" altLang="zh-CN" sz="900" b="0" i="0">
                          <a:solidFill>
                            <a:srgbClr val="000000"/>
                          </a:solidFill>
                          <a:latin typeface="宋体" panose="02010600030101010101" pitchFamily="2" charset="-122"/>
                          <a:ea typeface="宋体" panose="02010600030101010101" pitchFamily="2" charset="-122"/>
                        </a:rPr>
                        <a:t>1742389210.1654692</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1115</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1086</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900" b="0" i="0">
                          <a:solidFill>
                            <a:srgbClr val="000000"/>
                          </a:solidFill>
                          <a:latin typeface="宋体" panose="02010600030101010101" pitchFamily="2" charset="-122"/>
                          <a:ea typeface="宋体" panose="02010600030101010101" pitchFamily="2" charset="-122"/>
                        </a:rPr>
                        <a:t>180</a:t>
                      </a:r>
                      <a:endParaRPr lang="en-US" altLang="zh-CN" sz="9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bl>
          </a:graphicData>
        </a:graphic>
      </p:graphicFrame>
      <p:sp>
        <p:nvSpPr>
          <p:cNvPr id="4" name="文本框 3"/>
          <p:cNvSpPr txBox="1"/>
          <p:nvPr/>
        </p:nvSpPr>
        <p:spPr>
          <a:xfrm>
            <a:off x="266700" y="1124585"/>
            <a:ext cx="4279900" cy="645160"/>
          </a:xfrm>
          <a:prstGeom prst="rect">
            <a:avLst/>
          </a:prstGeom>
          <a:noFill/>
        </p:spPr>
        <p:txBody>
          <a:bodyPr wrap="square" rtlCol="0">
            <a:spAutoFit/>
          </a:bodyPr>
          <a:p>
            <a:r>
              <a:rPr lang="en-US" altLang="zh-CN"/>
              <a:t>500Hz</a:t>
            </a:r>
            <a:r>
              <a:rPr lang="zh-CN" altLang="en-US"/>
              <a:t>采样频率，</a:t>
            </a:r>
            <a:r>
              <a:rPr lang="zh-CN" altLang="en-US"/>
              <a:t>滤波后不同关节角度下肌电信号</a:t>
            </a:r>
            <a:r>
              <a:rPr lang="zh-CN" altLang="en-US"/>
              <a:t>数据</a:t>
            </a:r>
            <a:endParaRPr lang="zh-CN" altLang="en-US"/>
          </a:p>
        </p:txBody>
      </p:sp>
      <p:graphicFrame>
        <p:nvGraphicFramePr>
          <p:cNvPr id="7" name="表格 6"/>
          <p:cNvGraphicFramePr/>
          <p:nvPr>
            <p:custDataLst>
              <p:tags r:id="rId2"/>
            </p:custDataLst>
          </p:nvPr>
        </p:nvGraphicFramePr>
        <p:xfrm>
          <a:off x="4828540" y="1656715"/>
          <a:ext cx="7193915" cy="9919970"/>
        </p:xfrm>
        <a:graphic>
          <a:graphicData uri="http://schemas.openxmlformats.org/drawingml/2006/table">
            <a:tbl>
              <a:tblPr/>
              <a:tblGrid>
                <a:gridCol w="808355"/>
                <a:gridCol w="808355"/>
                <a:gridCol w="808355"/>
                <a:gridCol w="352425"/>
                <a:gridCol w="365760"/>
                <a:gridCol w="809625"/>
                <a:gridCol w="808990"/>
                <a:gridCol w="808355"/>
                <a:gridCol w="388620"/>
                <a:gridCol w="426720"/>
                <a:gridCol w="808355"/>
              </a:tblGrid>
              <a:tr h="59118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forearm_MAV</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forearm_RMS</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forearm_VAR</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forearm_ZCR</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forearm_MF</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upperarm_MAV</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upperarm_RMS</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upperarm_VAR</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upperarm_ZCR</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upperarm_MF</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joint_angle</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090">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1.8403878918744991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1.8306175669662241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-0.568181278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-1.841880885</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-1.845392378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-0.610124312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72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1.8367899704116482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1.8269035013938963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-0.577630339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-1.842461396</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-1.846020606</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-0.612233372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090">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1.8483234943533131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1.8382265944377596</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-0.594500607</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-1.839537337</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-1.843185791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-0.615575175</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72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1.8449273254958556</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1.8348729898429263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-0.59109789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-1.836419774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-1.840316619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-0.625641598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72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1.8310736465921629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1.8207785217957086</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-0.610732459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-1.840139349</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-1.844091418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-0.628532474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090">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1.8126132831986523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1.8023082044256447</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-0.61172725</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-1.863230815</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-1.866952418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-0.622200553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72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1.8027610309686004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1.7923500830181873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-0.620350368</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-1.872583504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-1.876156062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-0.617308154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090">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1.7950944319636442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1.7844956953837412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-0.635520201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-1.881420182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-1.884811573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-0.611007337</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r h="466725">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1.7888401011964432</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l" fontAlgn="ctr"/>
                      <a:r>
                        <a:rPr lang="en-US" altLang="zh-CN" sz="1000" b="0" i="0">
                          <a:solidFill>
                            <a:srgbClr val="000000"/>
                          </a:solidFill>
                          <a:latin typeface="宋体" panose="02010600030101010101" pitchFamily="2" charset="-122"/>
                          <a:ea typeface="宋体" panose="02010600030101010101" pitchFamily="2" charset="-122"/>
                        </a:rPr>
                        <a:t>1.7783750360319497</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-0.624826191</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-1.8872253</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-1.890705214</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-0.615592335</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c>
                  <a:txBody>
                    <a:bodyPr/>
                    <a:p>
                      <a:pPr algn="r" fontAlgn="ctr"/>
                      <a:r>
                        <a:rPr lang="en-US" altLang="zh-CN" sz="1000" b="0" i="0">
                          <a:solidFill>
                            <a:srgbClr val="000000"/>
                          </a:solidFill>
                          <a:latin typeface="宋体" panose="02010600030101010101" pitchFamily="2" charset="-122"/>
                          <a:ea typeface="宋体" panose="02010600030101010101" pitchFamily="2" charset="-122"/>
                        </a:rPr>
                        <a:t>180</a:t>
                      </a:r>
                      <a:endParaRPr lang="en-US" altLang="zh-CN" sz="1000" b="0" i="0">
                        <a:solidFill>
                          <a:srgbClr val="000000"/>
                        </a:solidFill>
                        <a:latin typeface="宋体" panose="02010600030101010101" pitchFamily="2" charset="-122"/>
                        <a:ea typeface="宋体" panose="02010600030101010101" pitchFamily="2" charset="-122"/>
                      </a:endParaRPr>
                    </a:p>
                  </a:txBody>
                  <a:tcPr marL="6667" marR="6667" marT="6667" marB="0" anchor="ctr" anchorCtr="0">
                    <a:lnL>
                      <a:noFill/>
                    </a:lnL>
                    <a:lnR>
                      <a:noFill/>
                    </a:lnR>
                    <a:lnT>
                      <a:noFill/>
                    </a:lnT>
                    <a:lnB>
                      <a:noFill/>
                    </a:lnB>
                    <a:noFill/>
                  </a:tcPr>
                </a:tc>
              </a:tr>
            </a:tbl>
          </a:graphicData>
        </a:graphic>
      </p:graphicFrame>
      <p:sp>
        <p:nvSpPr>
          <p:cNvPr id="8" name="文本框 7"/>
          <p:cNvSpPr txBox="1"/>
          <p:nvPr/>
        </p:nvSpPr>
        <p:spPr>
          <a:xfrm>
            <a:off x="5045075" y="1011555"/>
            <a:ext cx="5646420" cy="645160"/>
          </a:xfrm>
          <a:prstGeom prst="rect">
            <a:avLst/>
          </a:prstGeom>
          <a:noFill/>
        </p:spPr>
        <p:txBody>
          <a:bodyPr wrap="square" rtlCol="0">
            <a:spAutoFit/>
          </a:bodyPr>
          <a:p>
            <a:r>
              <a:rPr lang="zh-CN" altLang="en-US"/>
              <a:t>以</a:t>
            </a:r>
            <a:r>
              <a:rPr lang="en-US" altLang="zh-CN"/>
              <a:t>200ms</a:t>
            </a:r>
            <a:r>
              <a:rPr lang="zh-CN" altLang="en-US"/>
              <a:t>为窗口，提取平均绝对值、方差、均方根值、积分肌电值、过零率</a:t>
            </a:r>
            <a:r>
              <a:rPr lang="zh-CN" altLang="en-US"/>
              <a:t>信息</a:t>
            </a:r>
            <a:endParaRPr lang="zh-CN" altLang="en-US"/>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200660" y="208280"/>
            <a:ext cx="11701145" cy="691515"/>
          </a:xfrm>
        </p:spPr>
        <p:txBody>
          <a:bodyPr>
            <a:normAutofit/>
          </a:bodyPr>
          <a:p>
            <a:r>
              <a:rPr lang="zh-CN" altLang="en-US" sz="2400"/>
              <a:t>不同状态下肌电信号的采集，桡侧腕长伸肌和肱二头肌</a:t>
            </a:r>
            <a:endParaRPr lang="zh-CN" altLang="en-US" sz="2400"/>
          </a:p>
        </p:txBody>
      </p:sp>
      <p:grpSp>
        <p:nvGrpSpPr>
          <p:cNvPr id="24" name="组合 23"/>
          <p:cNvGrpSpPr/>
          <p:nvPr/>
        </p:nvGrpSpPr>
        <p:grpSpPr>
          <a:xfrm>
            <a:off x="200660" y="899795"/>
            <a:ext cx="8201660" cy="5889625"/>
            <a:chOff x="316" y="1417"/>
            <a:chExt cx="17384" cy="9311"/>
          </a:xfrm>
        </p:grpSpPr>
        <p:grpSp>
          <p:nvGrpSpPr>
            <p:cNvPr id="8" name="组合 7"/>
            <p:cNvGrpSpPr/>
            <p:nvPr/>
          </p:nvGrpSpPr>
          <p:grpSpPr>
            <a:xfrm>
              <a:off x="316" y="1417"/>
              <a:ext cx="5444" cy="4621"/>
              <a:chOff x="1308" y="1746"/>
              <a:chExt cx="5444" cy="4621"/>
            </a:xfrm>
          </p:grpSpPr>
          <p:pic>
            <p:nvPicPr>
              <p:cNvPr id="5" name="图片 4"/>
              <p:cNvPicPr/>
              <p:nvPr/>
            </p:nvPicPr>
            <p:blipFill>
              <a:blip r:embed="rId1"/>
              <a:stretch>
                <a:fillRect/>
              </a:stretch>
            </p:blipFill>
            <p:spPr>
              <a:xfrm>
                <a:off x="1308" y="1746"/>
                <a:ext cx="5444" cy="3272"/>
              </a:xfrm>
              <a:prstGeom prst="rect">
                <a:avLst/>
              </a:prstGeom>
            </p:spPr>
          </p:pic>
          <p:sp>
            <p:nvSpPr>
              <p:cNvPr id="7" name="文本框 6"/>
              <p:cNvSpPr txBox="1"/>
              <p:nvPr/>
            </p:nvSpPr>
            <p:spPr>
              <a:xfrm>
                <a:off x="2654" y="5347"/>
                <a:ext cx="2509" cy="1020"/>
              </a:xfrm>
              <a:prstGeom prst="rect">
                <a:avLst/>
              </a:prstGeom>
              <a:noFill/>
            </p:spPr>
            <p:txBody>
              <a:bodyPr wrap="square" rtlCol="0" anchor="t">
                <a:spAutoFit/>
              </a:bodyPr>
              <a:p>
                <a:r>
                  <a:rPr lang="zh-CN" altLang="en-US"/>
                  <a:t>抬肘运动困难</a:t>
                </a:r>
                <a:endParaRPr lang="zh-CN" altLang="en-US"/>
              </a:p>
            </p:txBody>
          </p:sp>
        </p:grpSp>
        <p:grpSp>
          <p:nvGrpSpPr>
            <p:cNvPr id="11" name="组合 10"/>
            <p:cNvGrpSpPr/>
            <p:nvPr/>
          </p:nvGrpSpPr>
          <p:grpSpPr>
            <a:xfrm>
              <a:off x="316" y="5927"/>
              <a:ext cx="5445" cy="4714"/>
              <a:chOff x="6731" y="1416"/>
              <a:chExt cx="5445" cy="4714"/>
            </a:xfrm>
          </p:grpSpPr>
          <p:pic>
            <p:nvPicPr>
              <p:cNvPr id="9" name="图片 8"/>
              <p:cNvPicPr/>
              <p:nvPr/>
            </p:nvPicPr>
            <p:blipFill>
              <a:blip r:embed="rId2"/>
              <a:stretch>
                <a:fillRect/>
              </a:stretch>
            </p:blipFill>
            <p:spPr>
              <a:xfrm>
                <a:off x="6731" y="1416"/>
                <a:ext cx="5445" cy="3273"/>
              </a:xfrm>
              <a:prstGeom prst="rect">
                <a:avLst/>
              </a:prstGeom>
            </p:spPr>
          </p:pic>
          <p:sp>
            <p:nvSpPr>
              <p:cNvPr id="10" name="文本框 9"/>
              <p:cNvSpPr txBox="1"/>
              <p:nvPr/>
            </p:nvSpPr>
            <p:spPr>
              <a:xfrm>
                <a:off x="8488" y="5110"/>
                <a:ext cx="1930" cy="1020"/>
              </a:xfrm>
              <a:prstGeom prst="rect">
                <a:avLst/>
              </a:prstGeom>
              <a:noFill/>
            </p:spPr>
            <p:txBody>
              <a:bodyPr wrap="square" rtlCol="0" anchor="t">
                <a:spAutoFit/>
              </a:bodyPr>
              <a:p>
                <a:r>
                  <a:rPr lang="zh-CN" altLang="en-US"/>
                  <a:t>捏握运动</a:t>
                </a:r>
                <a:endParaRPr lang="zh-CN" altLang="en-US"/>
              </a:p>
            </p:txBody>
          </p:sp>
        </p:grpSp>
        <p:grpSp>
          <p:nvGrpSpPr>
            <p:cNvPr id="18" name="组合 17"/>
            <p:cNvGrpSpPr/>
            <p:nvPr/>
          </p:nvGrpSpPr>
          <p:grpSpPr>
            <a:xfrm>
              <a:off x="5887" y="1417"/>
              <a:ext cx="5728" cy="4715"/>
              <a:chOff x="12771" y="1416"/>
              <a:chExt cx="5728" cy="4715"/>
            </a:xfrm>
          </p:grpSpPr>
          <p:pic>
            <p:nvPicPr>
              <p:cNvPr id="12" name="图片 11"/>
              <p:cNvPicPr/>
              <p:nvPr/>
            </p:nvPicPr>
            <p:blipFill>
              <a:blip r:embed="rId3"/>
              <a:stretch>
                <a:fillRect/>
              </a:stretch>
            </p:blipFill>
            <p:spPr>
              <a:xfrm>
                <a:off x="12913" y="1416"/>
                <a:ext cx="5444" cy="3273"/>
              </a:xfrm>
              <a:prstGeom prst="rect">
                <a:avLst/>
              </a:prstGeom>
            </p:spPr>
          </p:pic>
          <p:sp>
            <p:nvSpPr>
              <p:cNvPr id="13" name="文本框 12"/>
              <p:cNvSpPr txBox="1"/>
              <p:nvPr/>
            </p:nvSpPr>
            <p:spPr>
              <a:xfrm>
                <a:off x="12771" y="5111"/>
                <a:ext cx="5728" cy="1020"/>
              </a:xfrm>
              <a:prstGeom prst="rect">
                <a:avLst/>
              </a:prstGeom>
              <a:noFill/>
            </p:spPr>
            <p:txBody>
              <a:bodyPr wrap="square" rtlCol="0" anchor="t">
                <a:spAutoFit/>
              </a:bodyPr>
              <a:p>
                <a:r>
                  <a:rPr lang="zh-CN" altLang="en-US"/>
                  <a:t>肘关节弱力量小幅度运动</a:t>
                </a:r>
                <a:r>
                  <a:rPr lang="en-US" altLang="zh-CN"/>
                  <a:t>10</a:t>
                </a:r>
                <a:r>
                  <a:rPr lang="en-US" altLang="en-US"/>
                  <a:t>°</a:t>
                </a:r>
                <a:r>
                  <a:rPr lang="zh-CN" altLang="en-US"/>
                  <a:t>到</a:t>
                </a:r>
                <a:r>
                  <a:rPr lang="en-US" altLang="zh-CN"/>
                  <a:t>20</a:t>
                </a:r>
                <a:r>
                  <a:rPr lang="en-US" altLang="en-US"/>
                  <a:t>°</a:t>
                </a:r>
                <a:endParaRPr lang="zh-CN" altLang="en-US"/>
              </a:p>
            </p:txBody>
          </p:sp>
        </p:grpSp>
        <p:grpSp>
          <p:nvGrpSpPr>
            <p:cNvPr id="17" name="组合 16"/>
            <p:cNvGrpSpPr/>
            <p:nvPr/>
          </p:nvGrpSpPr>
          <p:grpSpPr>
            <a:xfrm>
              <a:off x="6029" y="5927"/>
              <a:ext cx="5704" cy="4714"/>
              <a:chOff x="316" y="5691"/>
              <a:chExt cx="5704" cy="4714"/>
            </a:xfrm>
          </p:grpSpPr>
          <p:pic>
            <p:nvPicPr>
              <p:cNvPr id="14" name="图片 13"/>
              <p:cNvPicPr/>
              <p:nvPr/>
            </p:nvPicPr>
            <p:blipFill>
              <a:blip r:embed="rId4"/>
              <a:stretch>
                <a:fillRect/>
              </a:stretch>
            </p:blipFill>
            <p:spPr>
              <a:xfrm>
                <a:off x="316" y="5691"/>
                <a:ext cx="5445" cy="3273"/>
              </a:xfrm>
              <a:prstGeom prst="rect">
                <a:avLst/>
              </a:prstGeom>
            </p:spPr>
          </p:pic>
          <p:sp>
            <p:nvSpPr>
              <p:cNvPr id="15" name="文本框 14"/>
              <p:cNvSpPr txBox="1"/>
              <p:nvPr/>
            </p:nvSpPr>
            <p:spPr>
              <a:xfrm>
                <a:off x="316" y="9385"/>
                <a:ext cx="5704" cy="1020"/>
              </a:xfrm>
              <a:prstGeom prst="rect">
                <a:avLst/>
              </a:prstGeom>
              <a:noFill/>
            </p:spPr>
            <p:txBody>
              <a:bodyPr wrap="square" rtlCol="0" anchor="t">
                <a:spAutoFit/>
              </a:bodyPr>
              <a:p>
                <a:r>
                  <a:rPr lang="zh-CN" altLang="en-US">
                    <a:sym typeface="+mn-ea"/>
                  </a:rPr>
                  <a:t>肘关节</a:t>
                </a:r>
                <a:r>
                  <a:rPr lang="zh-CN" altLang="en-US">
                    <a:sym typeface="+mn-ea"/>
                  </a:rPr>
                  <a:t>强力量小幅度运动</a:t>
                </a:r>
                <a:r>
                  <a:rPr lang="en-US" altLang="zh-CN">
                    <a:sym typeface="+mn-ea"/>
                  </a:rPr>
                  <a:t>10</a:t>
                </a:r>
                <a:r>
                  <a:rPr lang="en-US" altLang="en-US">
                    <a:sym typeface="+mn-ea"/>
                  </a:rPr>
                  <a:t>°</a:t>
                </a:r>
                <a:r>
                  <a:rPr lang="zh-CN" altLang="en-US">
                    <a:sym typeface="+mn-ea"/>
                  </a:rPr>
                  <a:t>到</a:t>
                </a:r>
                <a:r>
                  <a:rPr lang="en-US" altLang="zh-CN">
                    <a:sym typeface="+mn-ea"/>
                  </a:rPr>
                  <a:t>20</a:t>
                </a:r>
                <a:r>
                  <a:rPr lang="en-US" altLang="en-US">
                    <a:sym typeface="+mn-ea"/>
                  </a:rPr>
                  <a:t>°</a:t>
                </a:r>
                <a:endParaRPr lang="en-US" altLang="en-US">
                  <a:sym typeface="+mn-ea"/>
                </a:endParaRPr>
              </a:p>
            </p:txBody>
          </p:sp>
        </p:grpSp>
        <p:grpSp>
          <p:nvGrpSpPr>
            <p:cNvPr id="23" name="组合 22"/>
            <p:cNvGrpSpPr/>
            <p:nvPr/>
          </p:nvGrpSpPr>
          <p:grpSpPr>
            <a:xfrm>
              <a:off x="11394" y="1417"/>
              <a:ext cx="6136" cy="4711"/>
              <a:chOff x="6020" y="5692"/>
              <a:chExt cx="6136" cy="4711"/>
            </a:xfrm>
          </p:grpSpPr>
          <p:pic>
            <p:nvPicPr>
              <p:cNvPr id="16" name="图片 15"/>
              <p:cNvPicPr/>
              <p:nvPr/>
            </p:nvPicPr>
            <p:blipFill>
              <a:blip r:embed="rId5"/>
              <a:stretch>
                <a:fillRect/>
              </a:stretch>
            </p:blipFill>
            <p:spPr>
              <a:xfrm>
                <a:off x="6368" y="5692"/>
                <a:ext cx="5446" cy="3273"/>
              </a:xfrm>
              <a:prstGeom prst="rect">
                <a:avLst/>
              </a:prstGeom>
            </p:spPr>
          </p:pic>
          <p:sp>
            <p:nvSpPr>
              <p:cNvPr id="19" name="文本框 18"/>
              <p:cNvSpPr txBox="1"/>
              <p:nvPr/>
            </p:nvSpPr>
            <p:spPr>
              <a:xfrm>
                <a:off x="6020" y="9383"/>
                <a:ext cx="6136" cy="1020"/>
              </a:xfrm>
              <a:prstGeom prst="rect">
                <a:avLst/>
              </a:prstGeom>
              <a:noFill/>
            </p:spPr>
            <p:txBody>
              <a:bodyPr wrap="square" rtlCol="0" anchor="t">
                <a:spAutoFit/>
              </a:bodyPr>
              <a:p>
                <a:r>
                  <a:rPr lang="zh-CN" altLang="en-US">
                    <a:sym typeface="+mn-ea"/>
                  </a:rPr>
                  <a:t>肘关节弱力量中等</a:t>
                </a:r>
                <a:r>
                  <a:rPr lang="zh-CN" altLang="en-US"/>
                  <a:t>幅度运动</a:t>
                </a:r>
                <a:r>
                  <a:rPr lang="en-US" altLang="zh-CN"/>
                  <a:t>30</a:t>
                </a:r>
                <a:r>
                  <a:rPr lang="en-US" altLang="en-US"/>
                  <a:t>°</a:t>
                </a:r>
                <a:r>
                  <a:rPr lang="zh-CN" altLang="en-US"/>
                  <a:t>到</a:t>
                </a:r>
                <a:r>
                  <a:rPr lang="en-US" altLang="zh-CN"/>
                  <a:t>50</a:t>
                </a:r>
                <a:r>
                  <a:rPr lang="en-US" altLang="en-US"/>
                  <a:t>°</a:t>
                </a:r>
                <a:endParaRPr lang="zh-CN" altLang="en-US"/>
              </a:p>
            </p:txBody>
          </p:sp>
        </p:grpSp>
        <p:grpSp>
          <p:nvGrpSpPr>
            <p:cNvPr id="22" name="组合 21"/>
            <p:cNvGrpSpPr/>
            <p:nvPr/>
          </p:nvGrpSpPr>
          <p:grpSpPr>
            <a:xfrm>
              <a:off x="11518" y="6016"/>
              <a:ext cx="6182" cy="4712"/>
              <a:chOff x="12264" y="5691"/>
              <a:chExt cx="6182" cy="4712"/>
            </a:xfrm>
          </p:grpSpPr>
          <p:pic>
            <p:nvPicPr>
              <p:cNvPr id="20" name="图片 19"/>
              <p:cNvPicPr/>
              <p:nvPr/>
            </p:nvPicPr>
            <p:blipFill>
              <a:blip r:embed="rId6"/>
              <a:stretch>
                <a:fillRect/>
              </a:stretch>
            </p:blipFill>
            <p:spPr>
              <a:xfrm>
                <a:off x="12488" y="5691"/>
                <a:ext cx="5452" cy="3274"/>
              </a:xfrm>
              <a:prstGeom prst="rect">
                <a:avLst/>
              </a:prstGeom>
            </p:spPr>
          </p:pic>
          <p:sp>
            <p:nvSpPr>
              <p:cNvPr id="21" name="文本框 20"/>
              <p:cNvSpPr txBox="1"/>
              <p:nvPr/>
            </p:nvSpPr>
            <p:spPr>
              <a:xfrm>
                <a:off x="12264" y="9383"/>
                <a:ext cx="6182" cy="1020"/>
              </a:xfrm>
              <a:prstGeom prst="rect">
                <a:avLst/>
              </a:prstGeom>
              <a:noFill/>
            </p:spPr>
            <p:txBody>
              <a:bodyPr wrap="square" rtlCol="0" anchor="t">
                <a:spAutoFit/>
              </a:bodyPr>
              <a:p>
                <a:r>
                  <a:rPr lang="zh-CN" altLang="en-US"/>
                  <a:t>肘关节强力量中等幅度运动</a:t>
                </a:r>
                <a:r>
                  <a:rPr lang="en-US" altLang="zh-CN"/>
                  <a:t>30</a:t>
                </a:r>
                <a:r>
                  <a:rPr lang="en-US" altLang="en-US"/>
                  <a:t>°</a:t>
                </a:r>
                <a:r>
                  <a:rPr lang="zh-CN" altLang="en-US"/>
                  <a:t>到</a:t>
                </a:r>
                <a:r>
                  <a:rPr lang="en-US" altLang="zh-CN"/>
                  <a:t>50</a:t>
                </a:r>
                <a:r>
                  <a:rPr lang="en-US" altLang="en-US"/>
                  <a:t>°</a:t>
                </a:r>
                <a:endParaRPr lang="zh-CN" altLang="en-US"/>
              </a:p>
            </p:txBody>
          </p:sp>
        </p:grpSp>
      </p:grpSp>
      <p:grpSp>
        <p:nvGrpSpPr>
          <p:cNvPr id="30" name="组合 29"/>
          <p:cNvGrpSpPr/>
          <p:nvPr/>
        </p:nvGrpSpPr>
        <p:grpSpPr>
          <a:xfrm>
            <a:off x="8270240" y="899795"/>
            <a:ext cx="3784600" cy="2705735"/>
            <a:chOff x="13024" y="1417"/>
            <a:chExt cx="5960" cy="4261"/>
          </a:xfrm>
        </p:grpSpPr>
        <p:pic>
          <p:nvPicPr>
            <p:cNvPr id="25" name="图片 24"/>
            <p:cNvPicPr/>
            <p:nvPr/>
          </p:nvPicPr>
          <p:blipFill>
            <a:blip r:embed="rId7"/>
            <a:stretch>
              <a:fillRect/>
            </a:stretch>
          </p:blipFill>
          <p:spPr>
            <a:xfrm>
              <a:off x="13232" y="1417"/>
              <a:ext cx="4038" cy="3261"/>
            </a:xfrm>
            <a:prstGeom prst="rect">
              <a:avLst/>
            </a:prstGeom>
          </p:spPr>
        </p:pic>
        <p:sp>
          <p:nvSpPr>
            <p:cNvPr id="26" name="文本框 25"/>
            <p:cNvSpPr txBox="1"/>
            <p:nvPr/>
          </p:nvSpPr>
          <p:spPr>
            <a:xfrm>
              <a:off x="13024" y="5098"/>
              <a:ext cx="5961" cy="580"/>
            </a:xfrm>
            <a:prstGeom prst="rect">
              <a:avLst/>
            </a:prstGeom>
            <a:noFill/>
          </p:spPr>
          <p:txBody>
            <a:bodyPr wrap="square" rtlCol="0" anchor="t">
              <a:spAutoFit/>
            </a:bodyPr>
            <a:p>
              <a:r>
                <a:rPr lang="zh-CN" altLang="en-US"/>
                <a:t>肘关节弱力量大幅度运动</a:t>
              </a:r>
              <a:r>
                <a:rPr lang="en-US" altLang="zh-CN"/>
                <a:t>10</a:t>
              </a:r>
              <a:r>
                <a:rPr lang="en-US" altLang="en-US"/>
                <a:t>°</a:t>
              </a:r>
              <a:r>
                <a:rPr lang="zh-CN" altLang="en-US"/>
                <a:t>到</a:t>
              </a:r>
              <a:r>
                <a:rPr lang="en-US" altLang="zh-CN"/>
                <a:t>90</a:t>
              </a:r>
              <a:r>
                <a:rPr lang="en-US" altLang="en-US"/>
                <a:t>°</a:t>
              </a:r>
              <a:endParaRPr lang="zh-CN" altLang="en-US"/>
            </a:p>
          </p:txBody>
        </p:sp>
      </p:grpSp>
      <p:grpSp>
        <p:nvGrpSpPr>
          <p:cNvPr id="29" name="组合 28"/>
          <p:cNvGrpSpPr/>
          <p:nvPr/>
        </p:nvGrpSpPr>
        <p:grpSpPr>
          <a:xfrm>
            <a:off x="8270240" y="3752850"/>
            <a:ext cx="6096000" cy="2830195"/>
            <a:chOff x="13024" y="5910"/>
            <a:chExt cx="9600" cy="4457"/>
          </a:xfrm>
        </p:grpSpPr>
        <p:pic>
          <p:nvPicPr>
            <p:cNvPr id="27" name="图片 26"/>
            <p:cNvPicPr/>
            <p:nvPr/>
          </p:nvPicPr>
          <p:blipFill>
            <a:blip r:embed="rId8"/>
            <a:stretch>
              <a:fillRect/>
            </a:stretch>
          </p:blipFill>
          <p:spPr>
            <a:xfrm>
              <a:off x="13144" y="5910"/>
              <a:ext cx="4125" cy="3350"/>
            </a:xfrm>
            <a:prstGeom prst="rect">
              <a:avLst/>
            </a:prstGeom>
          </p:spPr>
        </p:pic>
        <p:sp>
          <p:nvSpPr>
            <p:cNvPr id="28" name="文本框 27"/>
            <p:cNvSpPr txBox="1"/>
            <p:nvPr/>
          </p:nvSpPr>
          <p:spPr>
            <a:xfrm>
              <a:off x="13024" y="9787"/>
              <a:ext cx="9600" cy="580"/>
            </a:xfrm>
            <a:prstGeom prst="rect">
              <a:avLst/>
            </a:prstGeom>
            <a:noFill/>
          </p:spPr>
          <p:txBody>
            <a:bodyPr wrap="square" rtlCol="0" anchor="t">
              <a:spAutoFit/>
            </a:bodyPr>
            <a:p>
              <a:r>
                <a:rPr lang="zh-CN" altLang="en-US"/>
                <a:t>肘关节强力量大幅度运动</a:t>
              </a:r>
              <a:r>
                <a:rPr lang="en-US" altLang="zh-CN"/>
                <a:t>10</a:t>
              </a:r>
              <a:r>
                <a:rPr lang="en-US" altLang="en-US"/>
                <a:t>°</a:t>
              </a:r>
              <a:r>
                <a:rPr lang="zh-CN" altLang="en-US"/>
                <a:t>到</a:t>
              </a:r>
              <a:r>
                <a:rPr lang="en-US" altLang="zh-CN"/>
                <a:t>90</a:t>
              </a:r>
              <a:r>
                <a:rPr lang="en-US" altLang="en-US"/>
                <a:t>°</a:t>
              </a:r>
              <a:endParaRPr lang="zh-CN" altLang="en-US"/>
            </a:p>
          </p:txBody>
        </p:sp>
      </p:grpSp>
    </p:spTree>
    <p:custDataLst>
      <p:tags r:id="rId9"/>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56915" y="171520"/>
            <a:ext cx="10969200" cy="705600"/>
          </a:xfrm>
        </p:spPr>
        <p:txBody>
          <a:bodyPr>
            <a:noAutofit/>
          </a:bodyPr>
          <a:p>
            <a:r>
              <a:rPr lang="zh-CN" altLang="en-US" sz="2800">
                <a:sym typeface="+mn-ea"/>
              </a:rPr>
              <a:t>不同状态下肌电信号的采集，</a:t>
            </a:r>
            <a:r>
              <a:rPr lang="zh-CN" altLang="en-US" sz="2800">
                <a:sym typeface="+mn-ea"/>
              </a:rPr>
              <a:t>肱二头肌和</a:t>
            </a:r>
            <a:r>
              <a:rPr lang="zh-CN" altLang="en-US" sz="2800">
                <a:sym typeface="+mn-ea"/>
              </a:rPr>
              <a:t>斜方肌</a:t>
            </a:r>
            <a:endParaRPr lang="zh-CN" altLang="en-US" sz="2800">
              <a:sym typeface="+mn-ea"/>
            </a:endParaRPr>
          </a:p>
        </p:txBody>
      </p:sp>
      <p:pic>
        <p:nvPicPr>
          <p:cNvPr id="11" name="图片 10"/>
          <p:cNvPicPr/>
          <p:nvPr/>
        </p:nvPicPr>
        <p:blipFill>
          <a:blip r:embed="rId1"/>
          <a:stretch>
            <a:fillRect/>
          </a:stretch>
        </p:blipFill>
        <p:spPr>
          <a:xfrm>
            <a:off x="3122930" y="1177925"/>
            <a:ext cx="2821305" cy="1713230"/>
          </a:xfrm>
          <a:prstGeom prst="rect">
            <a:avLst/>
          </a:prstGeom>
        </p:spPr>
      </p:pic>
      <p:sp>
        <p:nvSpPr>
          <p:cNvPr id="12" name="文本框 11"/>
          <p:cNvSpPr txBox="1"/>
          <p:nvPr/>
        </p:nvSpPr>
        <p:spPr>
          <a:xfrm>
            <a:off x="3122930" y="3053080"/>
            <a:ext cx="3719195" cy="306705"/>
          </a:xfrm>
          <a:prstGeom prst="rect">
            <a:avLst/>
          </a:prstGeom>
          <a:noFill/>
        </p:spPr>
        <p:txBody>
          <a:bodyPr wrap="square" rtlCol="0" anchor="t">
            <a:spAutoFit/>
          </a:bodyPr>
          <a:p>
            <a:r>
              <a:rPr lang="zh-CN" altLang="en-US" sz="1400"/>
              <a:t>肩关节</a:t>
            </a:r>
            <a:r>
              <a:rPr lang="zh-CN" altLang="en-US" sz="1400"/>
              <a:t>弱力量小幅度摆臂</a:t>
            </a:r>
            <a:r>
              <a:rPr lang="en-US" altLang="zh-CN" sz="1400"/>
              <a:t>10</a:t>
            </a:r>
            <a:r>
              <a:rPr lang="en-US" altLang="en-US" sz="1400"/>
              <a:t>°</a:t>
            </a:r>
            <a:r>
              <a:rPr lang="zh-CN" altLang="en-US" sz="1400"/>
              <a:t>到</a:t>
            </a:r>
            <a:r>
              <a:rPr lang="en-US" altLang="zh-CN" sz="1400"/>
              <a:t>20</a:t>
            </a:r>
            <a:r>
              <a:rPr lang="en-US" altLang="en-US" sz="1400"/>
              <a:t>°</a:t>
            </a:r>
            <a:endParaRPr lang="zh-CN" altLang="en-US" sz="1400"/>
          </a:p>
        </p:txBody>
      </p:sp>
      <p:pic>
        <p:nvPicPr>
          <p:cNvPr id="13" name="图片 12"/>
          <p:cNvPicPr/>
          <p:nvPr/>
        </p:nvPicPr>
        <p:blipFill>
          <a:blip r:embed="rId1"/>
          <a:stretch>
            <a:fillRect/>
          </a:stretch>
        </p:blipFill>
        <p:spPr>
          <a:xfrm>
            <a:off x="3122930" y="3599180"/>
            <a:ext cx="2821305" cy="1598295"/>
          </a:xfrm>
          <a:prstGeom prst="rect">
            <a:avLst/>
          </a:prstGeom>
        </p:spPr>
      </p:pic>
      <p:grpSp>
        <p:nvGrpSpPr>
          <p:cNvPr id="15" name="组合 14"/>
          <p:cNvGrpSpPr/>
          <p:nvPr/>
        </p:nvGrpSpPr>
        <p:grpSpPr>
          <a:xfrm>
            <a:off x="156845" y="1176655"/>
            <a:ext cx="2903648" cy="4455795"/>
            <a:chOff x="247" y="1853"/>
            <a:chExt cx="4573" cy="7017"/>
          </a:xfrm>
        </p:grpSpPr>
        <p:grpSp>
          <p:nvGrpSpPr>
            <p:cNvPr id="10" name="组合 9"/>
            <p:cNvGrpSpPr/>
            <p:nvPr/>
          </p:nvGrpSpPr>
          <p:grpSpPr>
            <a:xfrm>
              <a:off x="247" y="1853"/>
              <a:ext cx="4573" cy="7017"/>
              <a:chOff x="608" y="1853"/>
              <a:chExt cx="4573" cy="7017"/>
            </a:xfrm>
          </p:grpSpPr>
          <p:grpSp>
            <p:nvGrpSpPr>
              <p:cNvPr id="6" name="组合 5"/>
              <p:cNvGrpSpPr/>
              <p:nvPr/>
            </p:nvGrpSpPr>
            <p:grpSpPr>
              <a:xfrm>
                <a:off x="608" y="1853"/>
                <a:ext cx="4573" cy="3342"/>
                <a:chOff x="3885" y="2903"/>
                <a:chExt cx="11857" cy="6187"/>
              </a:xfrm>
            </p:grpSpPr>
            <p:pic>
              <p:nvPicPr>
                <p:cNvPr id="4" name="图片 3"/>
                <p:cNvPicPr/>
                <p:nvPr/>
              </p:nvPicPr>
              <p:blipFill>
                <a:blip r:embed="rId2"/>
                <a:stretch>
                  <a:fillRect/>
                </a:stretch>
              </p:blipFill>
              <p:spPr>
                <a:xfrm>
                  <a:off x="3885" y="2903"/>
                  <a:ext cx="11430" cy="4995"/>
                </a:xfrm>
                <a:prstGeom prst="rect">
                  <a:avLst/>
                </a:prstGeom>
              </p:spPr>
            </p:pic>
            <p:sp>
              <p:nvSpPr>
                <p:cNvPr id="5" name="文本框 4"/>
                <p:cNvSpPr txBox="1"/>
                <p:nvPr/>
              </p:nvSpPr>
              <p:spPr>
                <a:xfrm>
                  <a:off x="6563" y="8220"/>
                  <a:ext cx="9179" cy="869"/>
                </a:xfrm>
                <a:prstGeom prst="rect">
                  <a:avLst/>
                </a:prstGeom>
                <a:noFill/>
              </p:spPr>
              <p:txBody>
                <a:bodyPr wrap="square" rtlCol="0" anchor="t">
                  <a:spAutoFit/>
                </a:bodyPr>
                <a:p>
                  <a:r>
                    <a:rPr lang="zh-CN" altLang="en-US" sz="1400"/>
                    <a:t>肩关节静息</a:t>
                  </a:r>
                  <a:endParaRPr lang="zh-CN" altLang="en-US" sz="1400"/>
                </a:p>
              </p:txBody>
            </p:sp>
          </p:grpSp>
          <p:sp>
            <p:nvSpPr>
              <p:cNvPr id="8" name="文本框 7"/>
              <p:cNvSpPr txBox="1"/>
              <p:nvPr/>
            </p:nvSpPr>
            <p:spPr>
              <a:xfrm>
                <a:off x="1485" y="8387"/>
                <a:ext cx="3152" cy="483"/>
              </a:xfrm>
              <a:prstGeom prst="rect">
                <a:avLst/>
              </a:prstGeom>
              <a:noFill/>
            </p:spPr>
            <p:txBody>
              <a:bodyPr wrap="square" rtlCol="0" anchor="t">
                <a:spAutoFit/>
              </a:bodyPr>
              <a:p>
                <a:r>
                  <a:rPr lang="zh-CN" altLang="en-US" sz="1400"/>
                  <a:t>肩关节抬臂困难</a:t>
                </a:r>
                <a:endParaRPr lang="zh-CN" altLang="en-US" sz="1400"/>
              </a:p>
            </p:txBody>
          </p:sp>
        </p:grpSp>
        <p:pic>
          <p:nvPicPr>
            <p:cNvPr id="14" name="图片 13"/>
            <p:cNvPicPr/>
            <p:nvPr/>
          </p:nvPicPr>
          <p:blipFill>
            <a:blip r:embed="rId3"/>
            <a:stretch>
              <a:fillRect/>
            </a:stretch>
          </p:blipFill>
          <p:spPr>
            <a:xfrm>
              <a:off x="247" y="5670"/>
              <a:ext cx="4408" cy="2507"/>
            </a:xfrm>
            <a:prstGeom prst="rect">
              <a:avLst/>
            </a:prstGeom>
          </p:spPr>
        </p:pic>
      </p:grpSp>
      <p:sp>
        <p:nvSpPr>
          <p:cNvPr id="16" name="文本框 15"/>
          <p:cNvSpPr txBox="1"/>
          <p:nvPr/>
        </p:nvSpPr>
        <p:spPr>
          <a:xfrm>
            <a:off x="3171825" y="5325745"/>
            <a:ext cx="2773045" cy="521970"/>
          </a:xfrm>
          <a:prstGeom prst="rect">
            <a:avLst/>
          </a:prstGeom>
          <a:noFill/>
        </p:spPr>
        <p:txBody>
          <a:bodyPr wrap="square" rtlCol="0" anchor="t">
            <a:spAutoFit/>
          </a:bodyPr>
          <a:p>
            <a:r>
              <a:rPr lang="zh-CN" altLang="en-US" sz="1400"/>
              <a:t>肩关节强力量小幅度摆臂</a:t>
            </a:r>
            <a:r>
              <a:rPr lang="en-US" altLang="zh-CN" sz="1400"/>
              <a:t>10</a:t>
            </a:r>
            <a:r>
              <a:rPr lang="en-US" altLang="en-US" sz="1400"/>
              <a:t>°</a:t>
            </a:r>
            <a:r>
              <a:rPr lang="zh-CN" altLang="en-US" sz="1400"/>
              <a:t>到</a:t>
            </a:r>
            <a:r>
              <a:rPr lang="en-US" altLang="zh-CN" sz="1400"/>
              <a:t>20</a:t>
            </a:r>
            <a:r>
              <a:rPr lang="en-US" altLang="en-US" sz="1400"/>
              <a:t>°</a:t>
            </a:r>
            <a:endParaRPr lang="zh-CN" altLang="en-US" sz="1400"/>
          </a:p>
        </p:txBody>
      </p:sp>
      <p:grpSp>
        <p:nvGrpSpPr>
          <p:cNvPr id="19" name="组合 18"/>
          <p:cNvGrpSpPr/>
          <p:nvPr/>
        </p:nvGrpSpPr>
        <p:grpSpPr>
          <a:xfrm>
            <a:off x="6035675" y="1178560"/>
            <a:ext cx="3903345" cy="2121535"/>
            <a:chOff x="10306" y="1853"/>
            <a:chExt cx="6147" cy="3341"/>
          </a:xfrm>
        </p:grpSpPr>
        <p:pic>
          <p:nvPicPr>
            <p:cNvPr id="17" name="图片 16"/>
            <p:cNvPicPr/>
            <p:nvPr/>
          </p:nvPicPr>
          <p:blipFill>
            <a:blip r:embed="rId4"/>
            <a:stretch>
              <a:fillRect/>
            </a:stretch>
          </p:blipFill>
          <p:spPr>
            <a:xfrm>
              <a:off x="10613" y="1853"/>
              <a:ext cx="4371" cy="2697"/>
            </a:xfrm>
            <a:prstGeom prst="rect">
              <a:avLst/>
            </a:prstGeom>
          </p:spPr>
        </p:pic>
        <p:sp>
          <p:nvSpPr>
            <p:cNvPr id="18" name="文本框 17"/>
            <p:cNvSpPr txBox="1"/>
            <p:nvPr/>
          </p:nvSpPr>
          <p:spPr>
            <a:xfrm>
              <a:off x="10306" y="4711"/>
              <a:ext cx="6147" cy="483"/>
            </a:xfrm>
            <a:prstGeom prst="rect">
              <a:avLst/>
            </a:prstGeom>
            <a:noFill/>
          </p:spPr>
          <p:txBody>
            <a:bodyPr wrap="square" rtlCol="0" anchor="t">
              <a:spAutoFit/>
            </a:bodyPr>
            <a:p>
              <a:r>
                <a:rPr lang="zh-CN" altLang="en-US" sz="1400"/>
                <a:t>肩关节弱力量中等幅度抬臂</a:t>
              </a:r>
              <a:r>
                <a:rPr lang="en-US" altLang="zh-CN" sz="1400"/>
                <a:t>30</a:t>
              </a:r>
              <a:r>
                <a:rPr lang="en-US" altLang="en-US" sz="1400"/>
                <a:t>°</a:t>
              </a:r>
              <a:r>
                <a:rPr lang="zh-CN" altLang="en-US" sz="1400"/>
                <a:t>到</a:t>
              </a:r>
              <a:r>
                <a:rPr lang="en-US" altLang="zh-CN" sz="1400"/>
                <a:t>50</a:t>
              </a:r>
              <a:r>
                <a:rPr lang="en-US" altLang="en-US" sz="1400"/>
                <a:t>°</a:t>
              </a:r>
              <a:endParaRPr lang="zh-CN" altLang="en-US" sz="1400"/>
            </a:p>
          </p:txBody>
        </p:sp>
      </p:grpSp>
      <p:grpSp>
        <p:nvGrpSpPr>
          <p:cNvPr id="22" name="组合 21"/>
          <p:cNvGrpSpPr/>
          <p:nvPr/>
        </p:nvGrpSpPr>
        <p:grpSpPr>
          <a:xfrm>
            <a:off x="6039485" y="3599180"/>
            <a:ext cx="3152140" cy="1981200"/>
            <a:chOff x="9671" y="5668"/>
            <a:chExt cx="4964" cy="3120"/>
          </a:xfrm>
        </p:grpSpPr>
        <p:pic>
          <p:nvPicPr>
            <p:cNvPr id="20" name="图片 19"/>
            <p:cNvPicPr/>
            <p:nvPr/>
          </p:nvPicPr>
          <p:blipFill>
            <a:blip r:embed="rId5"/>
            <a:stretch>
              <a:fillRect/>
            </a:stretch>
          </p:blipFill>
          <p:spPr>
            <a:xfrm>
              <a:off x="9934" y="5668"/>
              <a:ext cx="4409" cy="2508"/>
            </a:xfrm>
            <a:prstGeom prst="rect">
              <a:avLst/>
            </a:prstGeom>
          </p:spPr>
        </p:pic>
        <p:sp>
          <p:nvSpPr>
            <p:cNvPr id="21" name="文本框 20"/>
            <p:cNvSpPr txBox="1"/>
            <p:nvPr/>
          </p:nvSpPr>
          <p:spPr>
            <a:xfrm>
              <a:off x="9671" y="8305"/>
              <a:ext cx="4964" cy="483"/>
            </a:xfrm>
            <a:prstGeom prst="rect">
              <a:avLst/>
            </a:prstGeom>
            <a:noFill/>
          </p:spPr>
          <p:txBody>
            <a:bodyPr wrap="square" rtlCol="0" anchor="t">
              <a:spAutoFit/>
            </a:bodyPr>
            <a:p>
              <a:r>
                <a:rPr lang="zh-CN" altLang="en-US" sz="1400"/>
                <a:t>肩关节</a:t>
              </a:r>
              <a:r>
                <a:rPr lang="zh-CN" altLang="en-US" sz="1400"/>
                <a:t>强力量中等幅度抬臂</a:t>
              </a:r>
              <a:r>
                <a:rPr lang="en-US" altLang="zh-CN" sz="1400"/>
                <a:t>30</a:t>
              </a:r>
              <a:r>
                <a:rPr lang="en-US" altLang="en-US" sz="1400"/>
                <a:t>°</a:t>
              </a:r>
              <a:r>
                <a:rPr lang="zh-CN" altLang="en-US" sz="1400"/>
                <a:t>到</a:t>
              </a:r>
              <a:r>
                <a:rPr lang="en-US" altLang="zh-CN" sz="1400"/>
                <a:t>50</a:t>
              </a:r>
              <a:r>
                <a:rPr lang="en-US" altLang="en-US" sz="1400"/>
                <a:t>°</a:t>
              </a:r>
              <a:endParaRPr lang="zh-CN" altLang="en-US" sz="1400"/>
            </a:p>
          </p:txBody>
        </p:sp>
      </p:grpSp>
      <p:grpSp>
        <p:nvGrpSpPr>
          <p:cNvPr id="26" name="组合 25"/>
          <p:cNvGrpSpPr/>
          <p:nvPr/>
        </p:nvGrpSpPr>
        <p:grpSpPr>
          <a:xfrm>
            <a:off x="9099550" y="1123950"/>
            <a:ext cx="2962910" cy="2176145"/>
            <a:chOff x="14482" y="1770"/>
            <a:chExt cx="4666" cy="3427"/>
          </a:xfrm>
        </p:grpSpPr>
        <p:pic>
          <p:nvPicPr>
            <p:cNvPr id="23" name="图片 22"/>
            <p:cNvPicPr/>
            <p:nvPr/>
          </p:nvPicPr>
          <p:blipFill>
            <a:blip r:embed="rId6"/>
            <a:stretch>
              <a:fillRect/>
            </a:stretch>
          </p:blipFill>
          <p:spPr>
            <a:xfrm>
              <a:off x="14634" y="1770"/>
              <a:ext cx="4371" cy="2782"/>
            </a:xfrm>
            <a:prstGeom prst="rect">
              <a:avLst/>
            </a:prstGeom>
          </p:spPr>
        </p:pic>
        <p:sp>
          <p:nvSpPr>
            <p:cNvPr id="24" name="文本框 23"/>
            <p:cNvSpPr txBox="1"/>
            <p:nvPr/>
          </p:nvSpPr>
          <p:spPr>
            <a:xfrm>
              <a:off x="14482" y="4714"/>
              <a:ext cx="4666" cy="483"/>
            </a:xfrm>
            <a:prstGeom prst="rect">
              <a:avLst/>
            </a:prstGeom>
            <a:noFill/>
          </p:spPr>
          <p:txBody>
            <a:bodyPr wrap="square" rtlCol="0" anchor="t">
              <a:spAutoFit/>
            </a:bodyPr>
            <a:p>
              <a:r>
                <a:rPr lang="zh-CN" altLang="en-US" sz="1400"/>
                <a:t>肩关节弱力量大幅度抬臂</a:t>
              </a:r>
              <a:r>
                <a:rPr lang="en-US" altLang="zh-CN" sz="1400"/>
                <a:t>10</a:t>
              </a:r>
              <a:r>
                <a:rPr lang="en-US" altLang="en-US" sz="1400"/>
                <a:t>°</a:t>
              </a:r>
              <a:r>
                <a:rPr lang="zh-CN" altLang="en-US" sz="1400"/>
                <a:t>到</a:t>
              </a:r>
              <a:r>
                <a:rPr lang="en-US" altLang="zh-CN" sz="1400"/>
                <a:t>80</a:t>
              </a:r>
              <a:r>
                <a:rPr lang="en-US" altLang="en-US" sz="1400"/>
                <a:t>°</a:t>
              </a:r>
              <a:endParaRPr lang="zh-CN" altLang="en-US" sz="1400"/>
            </a:p>
          </p:txBody>
        </p:sp>
      </p:grpSp>
      <p:pic>
        <p:nvPicPr>
          <p:cNvPr id="25" name="图片 24"/>
          <p:cNvPicPr/>
          <p:nvPr/>
        </p:nvPicPr>
        <p:blipFill>
          <a:blip r:embed="rId7"/>
          <a:stretch>
            <a:fillRect/>
          </a:stretch>
        </p:blipFill>
        <p:spPr>
          <a:xfrm>
            <a:off x="9131300" y="3600450"/>
            <a:ext cx="2840355" cy="1590675"/>
          </a:xfrm>
          <a:prstGeom prst="rect">
            <a:avLst/>
          </a:prstGeom>
        </p:spPr>
      </p:pic>
      <p:sp>
        <p:nvSpPr>
          <p:cNvPr id="27" name="文本框 26"/>
          <p:cNvSpPr txBox="1"/>
          <p:nvPr/>
        </p:nvSpPr>
        <p:spPr>
          <a:xfrm>
            <a:off x="9099550" y="5273675"/>
            <a:ext cx="3037205" cy="306705"/>
          </a:xfrm>
          <a:prstGeom prst="rect">
            <a:avLst/>
          </a:prstGeom>
          <a:noFill/>
        </p:spPr>
        <p:txBody>
          <a:bodyPr wrap="square" rtlCol="0" anchor="t">
            <a:spAutoFit/>
          </a:bodyPr>
          <a:p>
            <a:r>
              <a:rPr lang="zh-CN" altLang="en-US" sz="1400"/>
              <a:t>肩关节强力量大幅度抬臂</a:t>
            </a:r>
            <a:r>
              <a:rPr lang="en-US" altLang="zh-CN" sz="1400"/>
              <a:t>10</a:t>
            </a:r>
            <a:r>
              <a:rPr lang="en-US" altLang="en-US" sz="1400"/>
              <a:t>°</a:t>
            </a:r>
            <a:r>
              <a:rPr lang="zh-CN" altLang="en-US" sz="1400"/>
              <a:t>到</a:t>
            </a:r>
            <a:r>
              <a:rPr lang="en-US" altLang="zh-CN" sz="1400"/>
              <a:t>80</a:t>
            </a:r>
            <a:r>
              <a:rPr lang="en-US" altLang="en-US" sz="1400"/>
              <a:t>°</a:t>
            </a:r>
            <a:endParaRPr lang="zh-CN" altLang="en-US" sz="1400"/>
          </a:p>
        </p:txBody>
      </p:sp>
    </p:spTree>
    <p:custDataLst>
      <p:tags r:id="rId8"/>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主动模式">
            <a:hlinkClick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6096000" y="2292350"/>
            <a:ext cx="5790565" cy="3702050"/>
          </a:xfrm>
          <a:prstGeom prst="rect">
            <a:avLst/>
          </a:prstGeom>
        </p:spPr>
      </p:pic>
      <p:sp>
        <p:nvSpPr>
          <p:cNvPr id="6" name="文本框 5"/>
          <p:cNvSpPr txBox="1"/>
          <p:nvPr/>
        </p:nvSpPr>
        <p:spPr>
          <a:xfrm>
            <a:off x="7367905" y="1368425"/>
            <a:ext cx="3649980" cy="645160"/>
          </a:xfrm>
          <a:prstGeom prst="rect">
            <a:avLst/>
          </a:prstGeom>
          <a:noFill/>
        </p:spPr>
        <p:txBody>
          <a:bodyPr wrap="square" rtlCol="0">
            <a:spAutoFit/>
          </a:bodyPr>
          <a:p>
            <a:r>
              <a:rPr lang="en-US" altLang="zh-CN"/>
              <a:t>BP</a:t>
            </a:r>
            <a:r>
              <a:rPr lang="zh-CN" altLang="en-US"/>
              <a:t>神经网络预测关节角度，可应用于半主动模式，</a:t>
            </a:r>
            <a:r>
              <a:rPr lang="zh-CN" altLang="en-US"/>
              <a:t>助力模式</a:t>
            </a:r>
            <a:endParaRPr lang="zh-CN" altLang="en-US"/>
          </a:p>
        </p:txBody>
      </p:sp>
      <p:pic>
        <p:nvPicPr>
          <p:cNvPr id="7" name="图片 6"/>
          <p:cNvPicPr/>
          <p:nvPr/>
        </p:nvPicPr>
        <p:blipFill>
          <a:blip r:embed="rId4"/>
          <a:stretch>
            <a:fillRect/>
          </a:stretch>
        </p:blipFill>
        <p:spPr>
          <a:xfrm>
            <a:off x="404495" y="1938655"/>
            <a:ext cx="5518785" cy="1854200"/>
          </a:xfrm>
          <a:prstGeom prst="rect">
            <a:avLst/>
          </a:prstGeom>
        </p:spPr>
      </p:pic>
      <p:pic>
        <p:nvPicPr>
          <p:cNvPr id="8" name="图片 7"/>
          <p:cNvPicPr/>
          <p:nvPr/>
        </p:nvPicPr>
        <p:blipFill>
          <a:blip r:embed="rId5"/>
          <a:stretch>
            <a:fillRect/>
          </a:stretch>
        </p:blipFill>
        <p:spPr>
          <a:xfrm>
            <a:off x="664210" y="3848100"/>
            <a:ext cx="4439920" cy="2883535"/>
          </a:xfrm>
          <a:prstGeom prst="rect">
            <a:avLst/>
          </a:prstGeom>
        </p:spPr>
      </p:pic>
      <p:sp>
        <p:nvSpPr>
          <p:cNvPr id="9" name="文本框 8"/>
          <p:cNvSpPr txBox="1"/>
          <p:nvPr/>
        </p:nvSpPr>
        <p:spPr>
          <a:xfrm>
            <a:off x="481965" y="561340"/>
            <a:ext cx="5080000" cy="1322070"/>
          </a:xfrm>
          <a:prstGeom prst="rect">
            <a:avLst/>
          </a:prstGeom>
        </p:spPr>
        <p:txBody>
          <a:bodyPr>
            <a:spAutoFit/>
          </a:bodyPr>
          <a:p>
            <a:pPr marL="0" indent="0"/>
            <a:r>
              <a:rPr lang="en-US" altLang="zh-CN" sz="1600" b="0" i="0">
                <a:solidFill>
                  <a:schemeClr val="tx1"/>
                </a:solidFill>
                <a:latin typeface="+mn-ea"/>
                <a:cs typeface="+mn-ea"/>
              </a:rPr>
              <a:t>BP</a:t>
            </a:r>
            <a:r>
              <a:rPr lang="zh-CN" altLang="en-US" sz="1600" b="0" i="0">
                <a:solidFill>
                  <a:schemeClr val="tx1"/>
                </a:solidFill>
                <a:latin typeface="+mn-ea"/>
                <a:cs typeface="+mn-ea"/>
              </a:rPr>
              <a:t>神经网络是由输入层、隐藏层、输出层三部分组成的网络：数据从输入层，经过权重值和偏置项的线性变换处理，再通过激活层，得到隐藏层的输出，也即下一层的输入；隐藏层到输出层之间是，经过权重值和偏置项的线性变换，之后通过激活层，得到输出层。</a:t>
            </a:r>
            <a:endParaRPr lang="zh-CN" altLang="en-US" sz="1600" b="0" i="0">
              <a:solidFill>
                <a:schemeClr val="tx1"/>
              </a:solidFill>
              <a:latin typeface="+mn-ea"/>
              <a:cs typeface="+mn-ea"/>
            </a:endParaRPr>
          </a:p>
        </p:txBody>
      </p:sp>
    </p:spTree>
    <p:custDataLst>
      <p:tags r:id="rId6"/>
    </p:custDataLst>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childTnLst>
        </p:cTn>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64.xml><?xml version="1.0" encoding="utf-8"?>
<p:tagLst xmlns:p="http://schemas.openxmlformats.org/presentationml/2006/main">
  <p:tag name="KSO_WM_UNIT_ISCONTENTSTITLE" val="0"/>
  <p:tag name="KSO_WM_UNIT_ISNUMDGMTITLE" val="0"/>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65.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p="http://schemas.openxmlformats.org/presentationml/2006/main">
  <p:tag name="KSO_WM_BEAUTIFY_FLAG" val="#wm#"/>
  <p:tag name="KSO_WM_TEMPLATE_CATEGORY" val="custom"/>
  <p:tag name="KSO_WM_TEMPLATE_INDEX" val="20205081"/>
</p:tagLst>
</file>

<file path=ppt/tags/tag67.xml><?xml version="1.0" encoding="utf-8"?>
<p:tagLst xmlns:p="http://schemas.openxmlformats.org/presentationml/2006/main">
  <p:tag name="KSO_WM_BEAUTIFY_FLAG" val="#wm#"/>
  <p:tag name="KSO_WM_TEMPLATE_CATEGORY" val="custom"/>
  <p:tag name="KSO_WM_TEMPLATE_INDEX" val="20205081"/>
</p:tagLst>
</file>

<file path=ppt/tags/tag68.xml><?xml version="1.0" encoding="utf-8"?>
<p:tagLst xmlns:p="http://schemas.openxmlformats.org/presentationml/2006/main">
  <p:tag name="KSO_WM_BEAUTIFY_FLAG" val="#wm#"/>
  <p:tag name="KSO_WM_TEMPLATE_CATEGORY" val="custom"/>
  <p:tag name="KSO_WM_TEMPLATE_INDEX" val="20205081"/>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TABLE_ENDDRAG_ORIGIN_RECT" val="339*289"/>
  <p:tag name="TABLE_ENDDRAG_RECT" val="14*107*339*289"/>
</p:tagLst>
</file>

<file path=ppt/tags/tag71.xml><?xml version="1.0" encoding="utf-8"?>
<p:tagLst xmlns:p="http://schemas.openxmlformats.org/presentationml/2006/main">
  <p:tag name="TABLE_ENDDRAG_ORIGIN_RECT" val="566*781"/>
  <p:tag name="TABLE_ENDDRAG_RECT" val="380*130*566*7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76.xml><?xml version="1.0" encoding="utf-8"?>
<p:tagLst xmlns:p="http://schemas.openxmlformats.org/presentationml/2006/main">
  <p:tag name="KSO_WM_BEAUTIFY_FLAG" val="#wm#"/>
  <p:tag name="KSO_WM_TEMPLATE_CATEGORY" val="custom"/>
  <p:tag name="KSO_WM_TEMPLATE_INDEX" val="20205081"/>
</p:tagLst>
</file>

<file path=ppt/tags/tag77.xml><?xml version="1.0" encoding="utf-8"?>
<p:tagLst xmlns:p="http://schemas.openxmlformats.org/presentationml/2006/main">
  <p:tag name="KSO_WM_BEAUTIFY_FLAG" val="#wm#"/>
  <p:tag name="KSO_WM_TEMPLATE_CATEGORY" val="custom"/>
  <p:tag name="KSO_WM_TEMPLATE_INDEX" val="20205081"/>
</p:tagLst>
</file>

<file path=ppt/tags/tag78.xml><?xml version="1.0" encoding="utf-8"?>
<p:tagLst xmlns:p="http://schemas.openxmlformats.org/presentationml/2006/main">
  <p:tag name="KSO_WM_BEAUTIFY_FLAG" val="#wm#"/>
  <p:tag name="KSO_WM_TEMPLATE_CATEGORY" val="custom"/>
  <p:tag name="KSO_WM_TEMPLATE_INDEX" val="20205081"/>
</p:tagLst>
</file>

<file path=ppt/tags/tag79.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TABLE_ENDDRAG_ORIGIN_RECT" val="595*235"/>
  <p:tag name="TABLE_ENDDRAG_RECT" val="36*179*595*235"/>
</p:tagLst>
</file>

<file path=ppt/tags/tag81.xml><?xml version="1.0" encoding="utf-8"?>
<p:tagLst xmlns:p="http://schemas.openxmlformats.org/presentationml/2006/main">
  <p:tag name="KSO_WM_BEAUTIFY_FLAG" val="#wm#"/>
  <p:tag name="KSO_WM_TEMPLATE_CATEGORY" val="custom"/>
  <p:tag name="KSO_WM_TEMPLATE_INDEX" val="20205081"/>
</p:tagLst>
</file>

<file path=ppt/tags/tag82.xml><?xml version="1.0" encoding="utf-8"?>
<p:tagLst xmlns:p="http://schemas.openxmlformats.org/presentationml/2006/main">
  <p:tag name="KSO_WM_BEAUTIFY_FLAG" val="#wm#"/>
  <p:tag name="KSO_WM_TEMPLATE_CATEGORY" val="custom"/>
  <p:tag name="KSO_WM_TEMPLATE_INDEX" val="20205081"/>
</p:tagLst>
</file>

<file path=ppt/tags/tag83.xml><?xml version="1.0" encoding="utf-8"?>
<p:tagLst xmlns:p="http://schemas.openxmlformats.org/presentationml/2006/main">
  <p:tag name="KSO_WM_BEAUTIFY_FLAG" val="#wm#"/>
  <p:tag name="KSO_WM_TEMPLATE_CATEGORY" val="custom"/>
  <p:tag name="KSO_WM_TEMPLATE_INDEX" val="20205081"/>
</p:tagLst>
</file>

<file path=ppt/tags/tag84.xml><?xml version="1.0" encoding="utf-8"?>
<p:tagLst xmlns:p="http://schemas.openxmlformats.org/presentationml/2006/main">
  <p:tag name="KSO_WM_BEAUTIFY_FLAG" val="#wm#"/>
  <p:tag name="KSO_WM_TEMPLATE_CATEGORY" val="custom"/>
  <p:tag name="KSO_WM_TEMPLATE_INDEX" val="20205081"/>
</p:tagLst>
</file>

<file path=ppt/tags/tag85.xml><?xml version="1.0" encoding="utf-8"?>
<p:tagLst xmlns:p="http://schemas.openxmlformats.org/presentationml/2006/main">
  <p:tag name="KSO_WM_BEAUTIFY_FLAG" val="#wm#"/>
  <p:tag name="KSO_WM_TEMPLATE_CATEGORY" val="custom"/>
  <p:tag name="KSO_WM_TEMPLATE_INDEX" val="20205081"/>
</p:tagLst>
</file>

<file path=ppt/tags/tag86.xml><?xml version="1.0" encoding="utf-8"?>
<p:tagLst xmlns:p="http://schemas.openxmlformats.org/presentationml/2006/main">
  <p:tag name="KSO_WM_BEAUTIFY_FLAG" val="#wm#"/>
  <p:tag name="KSO_WM_TEMPLATE_CATEGORY" val="custom"/>
  <p:tag name="KSO_WM_TEMPLATE_INDEX" val="20205081"/>
</p:tagLst>
</file>

<file path=ppt/tags/tag87.xml><?xml version="1.0" encoding="utf-8"?>
<p:tagLst xmlns:p="http://schemas.openxmlformats.org/presentationml/2006/main">
  <p:tag name="KSO_WM_BEAUTIFY_FLAG" val="#wm#"/>
  <p:tag name="KSO_WM_TEMPLATE_CATEGORY" val="custom"/>
  <p:tag name="KSO_WM_TEMPLATE_INDEX" val="20205081"/>
</p:tagLst>
</file>

<file path=ppt/tags/tag88.xml><?xml version="1.0" encoding="utf-8"?>
<p:tagLst xmlns:p="http://schemas.openxmlformats.org/presentationml/2006/main">
  <p:tag name="KSO_WM_BEAUTIFY_FLAG" val="#wm#"/>
  <p:tag name="KSO_WM_TEMPLATE_CATEGORY" val="custom"/>
  <p:tag name="KSO_WM_TEMPLATE_INDEX" val="20205081"/>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item1.xml><?xml version="1.0" encoding="utf-8"?>
<s:customData xmlns="http://www.wps.cn/officeDocument/2013/wpsCustomData" xmlns:s="http://www.wps.cn/officeDocument/2013/wpsCustomData">
  <extobjs>
    <extobj name="ECB019B1-382A-4266-B25C-5B523AA43C14-1">
      <extobjdata type="ECB019B1-382A-4266-B25C-5B523AA43C14" data="ewoJIkZpbGVJZCIgOiAiMzczMjU3MDIyNTQzIiwKCSJHcm91cElkIiA6ICIyMDM5NTY1NjI3IiwKCSJJbWFnZSIgOiAiaVZCT1J3MEtHZ29BQUFBTlNVaEVVZ0FBQXpVQUFBUUhDQVlBQUFERitVZkVBQUFBQVhOU1IwSUFyczRjNlFBQUlBQkpSRUZVZUp6czNYZDRGTlhpeHZGM2RqZU4wSkZlcFlnZ0pVR3dnQ2lvZ0lDS29GZEZLY3BWQkVSUjRDSktVVkU2SWlCSVVBUkJSSkFpUlVES0ZiQlFMMUl2WFlnVWYzUWlvYVRzN3Z6K2lKbWJ6VzRhTFV6NGZwNkh4K3ljbWJNbmVjeGszemxOQWd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FBQUs0dEk3c2JBQURYU29rSzFVb0hCN2txWkhjN2tQUEV4OGNmL0wrRHUvN0k3bllBQUpJUWFnRGtTQ1VyMWlnVjVESytrcUhiczdzdHlKRU82Wkx4VEhUMGx1anNiZ2dBUUhKbGR3TUE0Rm9Ja2tySjBPMkdqR0s1d3NMa2REbXp1MG5JQVR4dWp5N0Z4Y2xybXFFS1ZUbEpoQm9BdUFFUWFnRGthTG5Dd3RUOTlWZFZ0VXJsN0c0S2NvQ2R1L2Jvay9HZktlYmN1ZXh1Q2dBZ0JVSU5nQnpONlhLcWFwWEt1dWV1MnRuZEZPUVFRVUZCMmQwRUFFQXFqdXh1QUFBQUFBQmNDVUlOQUFBQUFGc2oxQUFBQUFDd05VSU5BQUFBQUZzajFBQUFBQUN3TlVJTkFBQUFBRnNqMUFBQUFBQ3dOVUlOQUFBQUFGc2oxQUFBQUFDd05VSU5BQUFBQUZzajFBQUFBQUN3TlVJTkFBQUFBRnNqMUFBQUFBQ3dOVUlOQUFBQUFGc2oxQUFBQUFDd05VSU5BQUFBQUZzajFBQUFBQUN3TlVJTkFBQUFBRnNqMUFBQUFBQ3dOVUlOQUFBQUFGc2oxQUFBQUFDd05VSU5BQUFBQUZzajFBQUFBQUN3TlVJTkFBQUFBRnNqMUFBQUFBQ3dOVUlOQUFBQUFGc2oxQUFBQUFDd05VSU5BQUFBQUZzajFBQUFBQUN3TlVJTkFBQUFBRnNqMUFBQUFBQ3dOVUlOQUFBQUFGc2oxQUFBQUFDd05VSU5BQUFBQUZzajFBQUFBQUN3TlVJTkFBQUFBRnNqMUFBQUFBQ3dOVUlOQUFBQUFGc2oxQUFBQUFDd05VSU5BQUFBQUZzajFBQkFOa3BNVE16dUptUmFkSFMwNHVMaXNyc1pBQUQ0Y1dWM0F3REFEczZmUHkrMzIzM1oxenVkVHVYSms4ZnYrRmRmZmFYNTgrZnIyMisvVlVoSWlIVjgzYnAxZXUyMTEvVCsrKytyV2JObW1Yb1B0OXV0MXExYnEzWHIxbXJWcXBWUDJiNTkrOVMvZjM4TkhUcFVaY3FVeVhMN3ZWNnZYbm5sRmRXc1dWUERoZzNMMHJVN2R1elFvVU9Ic3Z5ZVpjcVVVYlZxMWJKOEhRRGc1a09vQVlCTTZOU3BrM2J0Mm5YWjE1Y3ZYMTZ6WnMzeU8vN3ZmLzliQlFvVThBazBrdlRiYjcvSjYvV3FWcTFhbVg2UERSczI2TUNCQXlwWXNLQmZXZkhpeFhYbXpCa05HalJJVVZGUkdkYTFmUGx5ZWIxZTYvWFJvMGQxNnRRcEZTNWNXRXVYTGcxNFRmNzgrWFgzM1hmN0haOC9mNzdtenAyYjZlOGpXYXRXcmZ4Q1RaczJiYlJuejU0czF5VkpUWnMyMVlBQkF5N3IybXZJcUY2OWVtdlROUGZ1MkxIalA5bmRHQUN3SzBJTkFHUlN5WklsOWVxcnIyYjV1azgvL1RUZzhTTkhqbWozN3QzcTFxMmJUcDA2cFRWcjFsaGxQLzMwazhMQ3dyUmh3NGFBMTVZdlg5N3ZBLyt5WmN1VUowOGVGU2hRUUxObnovYTdwbnIxNnRxMWE1ZG16SmdobDh2MzloOGFHcXBISDMzVWV0MnZYeitacHVselhtaG9xT2JObTZkNTgrYjUxWjJRa0tDcVZhc0dERFdTVkt4WU1jMmZQejlnV1NBdFdyUUllUHpaWjUvVm1UTm5NbDFQU3VYTGw3K3M2NjR5WituU3BZdm15NWV2bXRQcC9LZGhHRTg0SEk1Z3I5YzdTQktoQmdBdUU2RUdBRElwYjk2OGF0S2tTWmF2bXo1OXVpNWV2T2gzZk02Y09aS2t4bzBiNi9EaHd4bzZkS2hWRmhjWEo1Zkw1WE1zcGFlZmZ0b24xTVRHeG1yNTh1VnExYXFWdG16Wm9pbFRwcVRabnM4Kys4enZXTUdDQlgxQ2pTUjE2TkJCcjd6eVN2cmYzTis2ZCsrdTA2ZFBwM3VPeCtQSlZGM3BTZDFHdTZoWnMyYWthWnJ0SEE1SEhjTXdiamROczVERHdiUldBTGhhQ0RVQWtBM2k0K08xWU1FQ1ZhbFNSY1dLRlZPeFlzWDA2NisvU3BMV3IxK3ZMbDI2NkwzMzNsUFRwazB6VmQrQ0JRc1VGeGVuZi96akh5cFRwb3phdDI5L3hXMDhjdVNJMXE5Zm42bHp6NTQ5bTI3NXNXUEhWTGR1M1N0dWs4MDRJeUlpM3BUVTJUQ00wa3I2bTJzWWhpSERNR1NhcGd6RHlPWW1Ba0RPUUtnQmdNc1FGUldscjc3NktzM3lCeDk4VUI5ODhFR2E1WFBuemxWTVRFekFJVkViTjI2VUpOV3BVeWRUYlltUGo5ZlVxVk5WckZneGF4R0E2T2pvVE04OVNXc3V6TEpseS9Uamp6OW1xbzdrNFdkcEtWaXdvQVlQSHB5cHVpVHA3YmZmenZTNU40cGJicmtsVDk2OGVZdm55cFdyV2xCUTBMOGsxVEVNd3lsSnBtbGE1Nlg4R2dCd2RSQnFBT0F5SkNRa3lPUHg2SjEzM3ZFcmk0cUtTbmZwNDdpNE9FMmVQTmw2L2RkZmYybjE2dFhXNjFXclZpbGZ2bncrYzJ3Q3FWT25qb29YTDY1WnMyYnAxS2xUS2xhc21GVzJkdTFhalIwN05sUGZTN1ZxMVFLR21xczUvQ3c0T0ZpMWE5Zk9WRjNKNTZlMGE5Y3VIVHg0TU5QWHA2ZFdyVm8rUDZzclZiMTY5U2RjTGxjSDB6UXJHNFpSUmxKb2NnOU1vQUFUcUhmR01JdzJ0V3JWdXZlcU5lbzZNazNUYlpybVhvZkRjVEs3MndMZyt2QjZ2VEZPcC9PN1RaczJaWDFweTJ1RVVBTUFsOG5wZE9yeHh4LzNPejU5K3ZSMHIvdnl5eTkxK3ZScGF4TCtpUk1uckxrenBta3FQajVlUVVGQmFjNm5TZmJoaHg4cUpDUkVFeWRPOUN0TFh0cjVTa3lmUGwwTEZpekkxTGxuejU1VnBVcVYwaXcvZHV5WTZ0V3JsK24zVGgwS0Z5MWFwRysrK1NiVDE2ZG42TkNoVnh4cVRJOVh1WU85M1NNakk3K1JkSXNrVi9Ld01zay96R1Ewek96dk1KVDF0Ylp2RUlaaE5NcnVOZ0M0Zmd6RGlQZDZ2UzVKSDJWM1c1SVJhZ0RnT29xT2p0Ymt5Wk5WdTNadGErUE5TcFVxV2ZOcDVzNmRxNEVEQnlvcUtrb1JFUkVaMXRlM2IxK1pwcW1tVFp0cTgrYk5QdTl6cGNQUDdycnJMajM4OE1PWnFpTzlvWGhTMGlJTFdWazVidHk0Y1Q2dnUzYnRtbUd2MGN5Wk16VisvSGhOblRvMTNiMTR3c0xDTXQyTzlEZ2R6bUJKWVVxMWtmWGxEQzh6VGRNcnladmhpVGNlcDJFWWhtbWFGN3hlN3luRE1CaGJCK1I4SlF6RENERk5zNUNTN244M3hMMkxVQU1BMTlHaFE0Y1VFaEtpZnYzNnFYLy8vbjdsUzVZc1VkR2lSVld6WnMxTTFiZDM3MTcxNk5GRDBkSFJQc2V2eHZDemloVXJabnExdDZWTGw2WTUvT3paWjU5VjgrYk5yWkMyWXNVS3padzVVMUZSVVhJNm5UcDc5cXg2OWVxbGpoMDdXdk9JS2xhczZMTlphV2hvcUVKRFE2M1hHemR1Vk9uU3BYMTZYSktIcklXSGgxdlhidGl3UVRWcTFQQzU5bW93bkE2ZFM5Q1E2TjJiVjlXb1VlTXh3ekJhR0laeG42U3krbnY0V1ZyemFBTDEycGltT1dUTGxpMTlybW9qcjRQSXlNZ3BrdG9aaHZIZDJiTm5YNDZPams1NzNDV0FIS0ZXclZyYkpkMXdPeU1UYWdEZ09xcFhyNTZHRFJ1bVVxVktCU3pmdTNldkxsNjhxUHZ1dXkvZGV1Yk1tYU5peFlycDNYZmYxUjEzM0tFeFk4YjRsRitONFdlVEprM1MxS2xUTTNWdVdnc0ZMRjY4V05PblQ5Y1hYM3hoSFR0eDRvUisrKzAzNjROK1FrS0NmdnZ0TjUvOVp5cFhycXcyYmRyb3VlZWUwNU5QUHVsVDU3bHo1OVM3ZDI4VkwxNWMwNlpOUzdOTisvZnZWK2ZPbmRXc1diTjBGMjI0VXR1MmJWc29hV0hGaWhVTEJ3VUZWUWdPRHE3aGNEZzZtNlpady9IM3VzMVpDVGdBZ0t3ajFBREFaWXFMaXdzNFR5UStQbDZsUzVjT2VJM1Q2ZFE5OTl5VFpwMjllL2UyaHFXbGR2TGtTVTJZTUVHRkNoVlM3dHk1SlVsMzNIRkh3SFBQbkRsanJhS1drZEtsU3djTUpQZmZmNy9mOExQZmYvOWRGU3BVOERzM3JlRm5KVXVXMU83ZHUvWFJSeDhGWEZRaExWRlJVWXFPamxhSkVpWDh5c2FQSDYrWW1CaU5HREVpM1RvcVZxeW9EaDA2YU5La1NZcUlpUEFMUjFmYi92MzdUMG82S1dtZHBNOGtPU01qSTkveGVyMWRIQTVIRWYwOVRDMjlSUVFBQUplSFVBTUFseWtvS0VodnZmV1czL0dvcUtqTHJyTlVxVktxWHIyNjMvSERodytyYytmT0tsS2tpQ1pNbUdDRm1yUWNPSEJBNzd6emprSkNRdEx0RFlpTGkxT3JWcTE4UXMzOCtmTTFlL1pzRlMxYVZLdFdyVktGQ2hWVXZueDVMVnk0VUY5KythVSsrT0FEdjJGcERSbzAwTUtGQzdWcjF5NVZxVkxGT2w2elprMDkvL3p6bWpadG11cldyYXNHRFJwaytEUFl1WE9udnZubUd6VnIxa3ozM3V1N0lOamV2WHMxZS9ac3RXalJRcEdSa1JuVzFibHpaMjNmdmwzRGh3OVgxYXBWZmRwMkhYZzJiOTc4Z2FRUHFsZXZmcWRoR0cwZERrZHR3ekJ1OTNxOWJMNEpBRmNSb1FZQUxrT2pSbzFVc1dKRk5Xdld6SzhzWDc1OENnOFB6M0tkR3pac1VPZk9uUlVaR2FsdTNicFo0V2Jmdm4xNjlkVlhGUjRlcnFpb0tCVXRXalRUZFU2WU1DRmdTRXJXdkhsem45YzdkdXpRZ0FFRDlNRUhINmhaczJicTE2K2ZYbnJwSlpVdlgxN05temZYdW5YcjFMZHZYeG1Hb2NhTkcwdVNmdnJwSjlXcVZVdHo1c3hSVkZTVXZ2enlTNS9oZFowN2Q5YktsU3MxYU5DZ0RJTklYRnljK3ZidHF3SUZDcWhuejU0K1pZbUppWHIzM1hlVlAzOStkZXZXTFZQZnY4UGgwS0JCZy9UTU04K29WNjllK3ZycnI1VTNiOTVNWFhzMWJkKytmWk9rVFpKQ3FsV3JWdDdwZE5ZMlRmTlowelFiT1J5T29PdmVJQURJWVhoTUJBQ1hvVXFWS2dFRGpTUTk4TUFEV2RxVEpkbGRkOTJsQ1JNbTZOS2xTM3JoaFJmVW8wY1BMVnUyVEMrLy9MTHk1OCt2aVJNblppblFYSTc1OCtjcmQrN2NldkRCQi8zS0hBNkgzbi8vZmRXdVhWdUhEaVZ0VFhEeDRrVzkrZWFibWpadG1qNysrR09acHFuWFhudE41ODZkczY0TERRMVY3OTY5NWZGNGRQVG8wWFRmLytqUm83cDA2WkxlZi85OTVjdVh6NmZzazA4KzBkNjllOVcvZjMrL3N2UVVMRmhRNzczM252Nzg4MC8xNzk4L3U0ZDl4ZS9Zc1dQWDFxMWJ2OXE4ZVhQekxWdTJoSGc4bm5hbWFjN1B6a1lCZ04zUlV3TUFtWFRwMGlWdDM3NDl5OWRkdkhneDArZldybDFiMDZaTjAvZmZmNit4WThkcTFhcFZDZ2tKMGNpUkkxV29VS0VzdjNkV25ENTlXb3NXTGRLVFR6NXByUmJtZERybGRydXRjMXd1bDhhT0hTdW4weWtwcVdkSFNncDV4WW9WMDRnUkk5U3BVeWN0V3JUSVo2R0N1blhyV29GcHk1WXRhYmFoUW9VS21qOS92dC9tbTF1MmJOSFhYMyt0bGkxYnFuNzkrZ0d2alltSmtaUVV2bEtyVjYrZVdyZHVyUlVyVnVqbzBhTnBMdFNRRGN5dFc3ZW12eDQyQUNCRGhCb0F5S1RvNkdpOThNSUxsM1Z0K2ZMbE0zMnVZUmg2N0xISDFMQmhRNDBiTjA2elpzM1NDeSs4b05kZmZ6M2dacC9wZWVXVlZ6S2NVNU5zMjdadENnNE8xblBQUFdjZEsxMjZ0Qll1WEtnaVJZcjRMWXNjR3h1cmI3NzVScmx5NWJKNnBpSWpJL1h0dDkrcWJObXlXcmx5WmNCbG5yZHUzU29wYVU4ZWg4T2gyTmhZU2RMNjlldXRyMU1xVktpUTZ0ZXZyMjdkdXVrZi8vaUhkWHp1M0xsYXZYcTF3c1BEWlpxbUZRRFQ2czE2L2ZYWDFhbFRwd3puSXdFQTdJZFFBd0NaVkw1OGVRMGZQanpMMXlVUHZjcXEzTGx6NjYyMzNsS3paczAwY09CQXJWMjdOc3VocGtPSERtbXV4Q1pKdzRZTnM3NXUyTENoNnRldkw1ZnJmMzhhZXZmdXJZRURCMnJJa0NGKzM0UEw1ZEt0dDk2cVljT0crY3doS2x1MnJDUnB4b3daVms5T2FxR2hvUm85ZXJUUDY2VkxsMnJwMHFWKzUxYXJWazBOR3paVXUzYnQvTjcvbDE5K2taUVVCSXNYTDY2dVhic3FKQ1FrNEhzR0J3Zjc5UUFCQUhJR0ZzZ0hrQ09WcTFqakhnVVozK1hOazZmWWhFOCsxajEzWlgyT3k0M0U3WGJMNC9HaytZRWQxOGU2RGYvUjZ6MTY2K1RwMHpFeTFUSjY5NVpWMmQybTdCUVpHVG5GTUl4MmtxYWRPWE9HelRlQm0wRHk1cHVtYVE3ZXZIbHpYMG5lN0c2VFJFOE5BTmlDeStYeTZVRUJBQUQvdytwbkFBQUFBR3lOVUFNQUFBREExZ2cxQUFBQUFHeU5VQU1BQUFEQTFnZzFBQUFBQUd5TlVBTUFBQURBMWdnMUFBQUFBR3lOVUFNQUFBREExZ2cxQUFBQUFHeU5VQU1BQUFEQTFnZzFBQUFBQUd5TlVBTUFBQURBMWdnMUFBQUFBR3lOVUFNQUFBREExZ2cxQUFBQUFHeU5VQU1BQUFEQTFnZzFBQUFBQUd5TlVBTUFBQURBMWdnMUFBQUFBR3lOVUFNQUFBREExZ2cxQUFBQUFHeU5VQU1BQUFEQTFnZzFBQUFBQUd5TlVBTUFBQURBMWdnMUFBQUFBR3lOVUFNQUFBREExZ2cxQUFBQUFHeU5VQU1BQUFEQTFnZzFBQUFBQUd5TlVBTUFBQURBMWdnMUFBQUFBR3lOVUFNQUFBREExZ2cxQUFBQUFHeU5VQU1BQUFEQTFnZzFBQUFBQUd5TlVBTUFBQURBMWdnMUFBQUFBR3lOVUFNQUFBREExZ2cxQUFBQUFHek5sZDBOQUlCcnllUDJhT2V1UGRuZERPUVFPM2Z0VVdKaVluWTNBd0NRQ3FFR1FJNTJLUzVPbjR6L1RFRkJRZG5kRk9RQWlZbUpPaGNibTkzTkFBQ2tRcWdCa0NONURmT0VROGIvZVUwek5PYmN1ZXh1RG5JYTB6eWVZSnIvbDkzTkFBQWtJZFFBeUpFTzdkc2VYYWJpSFcwY3JxQWkyZDBXT3doeG1vODRIRWJ3cFVRdHlPNjIySUhITUUvOXVYdmJ2dXh1QndBZ0NhRUdRRTdsUGJUL3Z6c2w3Y3p1aHRoQlpHVGtPNlpwNXQyMWZVdjM3RzRMQUFCWnhlcG5BSENUcTFtelpxUmhHSlVkRGtlRm1qVnJSbVozZXdBQXlDcENEUURjNUF6RHFDdXBpR21hZWYvK0dnQUFXeUhVQU1CTnJGeTVjcUdHWWR4dG1tYUlwQ0RETU82dVhMbHludXh1RndBQVdVR29BWUNiV0lFQ0JmSkl1dFA0bjJwQlFVSDVzN3RkQUFCa0JhRUdBRzVpSG8rbnRHRVk1Vk1jcXVKeXVTcGtXNE1BQUxnTWhCb0F1SWs1bmM0WEpZV2FwaW5UTkNVcDFEQ001N081V1FBQVpBbWhCZ0J1VWhVclZneVI5SThBUlkvL1hRWUFnQzBRYWdEZ0poVWVIdDdjTUl5aWYvZlFTSkpNMDVSaEdFWHk1TW5US2h1YkJnQkFsaEJxQU9BbTVYQTQwaHhtWnBybWk5ZXpMUUFBWEFsQ0RRRGNoR3JVcUhHcnBCckp2VFNHWWNnd0RFbEp2VFVPaDZQNjMrY0FBSERESTlRQXdFM0k2WFRXTnd5amFEcW41SFU2bmZkY3R3WUJBSEFGQ0RVQWNQTnhHb1pSM1RUTjNHbWRZSnBtbUdFWWtaS0NybU83QUFDNExJUWFBTGpKUkVSRTVERk5zNDd4OTNpejVHRm5LYjgyRE1Nd1RmT3VxbFdyRnNxZVZnSUFrSG1FR2dDNHlYZzhudEtTYW1maTFOckJ3Y0hsTXo0TkFJRHNSYWdCZ0p1TTArbDgxRENNOEpSTE9hZjI5OUxPNFlaaFBISWRtd1lBd0dVaDFBREFUYVJxMWFyQmhtRzhJdm11ZUpaU3F1UHQyWWdUQUhDakk5UUF3RTBrSkNUa0hzTXd5bWIyZk1Nd3l1VEprK2UrYTlrbUFBQ3VsQ3U3R3dBQXVINDhIczhtcDlOWkx1VXh3ekR1TVUzekU4TXdRaVIxTkUxelhjcnkrUGo0MDllMWtRQUFaQkdoQmdCdUl0dTJiYnNnNlVMS1k1R1JrZVVNdy9DWXB1bVZkR3p6NXMxL1pFL3JBQUM0UEF3L0F3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mhCb0FBQUFBdGthb0FRQUFBR0JyaEJvQUFBQUF0a2FvQVFBQUFHQnJoQm9BQUFBQXRrYW9BUUFBQUdCcnJ1eHVRQ0FsS2xRckhSemtxcERkN1VET0V4OGZmL0QvRHU3Nkk3dmJnZXVEZTBubXhDV2FOVU5jQ3BaTVY3eGJFZVZ1anpDeXUwMDNPdTRsTngvdUo3aFd1SjljSFRkY3FDbFhMcUtjZ3N6Sk1zemJzN3N0eUhsQ1FvTVBsU3NYOFV4MDlKYm83RzRMcnEyU0ZXdVVDbklaVTdtWFpDek9JeVBSNjVWaEdBbHVyOTZXSVRPNzIzU2o0MTV5YytHekNhNGw3aWRYeHcwWGFoU3FjakowdXlHaldLNndNRGxkenV4dUVYSUFqOXVqUzNGeDhwcG1xRUpWVGhJM2pod3VTQ3JGdlFSWEcvZVNteFNmVFhBTmNEKzV1bTY4VVBPM1hHRmg2djc2cTZwYXBYSjJOd1U1d001ZGUvVEorTThVYys1Y2RqY0YxeG4zRWx4TjNFdHVidHhQY0RWeFA3bTZidGhRNDNRNVZiVktaZDF6Viszc2JncHlpS0Nnb094dUFySUI5eEpjYmR4TGJsN2NUM0MxY1QrNWVsajlEQUFBQUlDdEVXb0FBQUFBMkJxaEJnQUFBSUN0RVdvQUFBQUEyQnFoQmdBQUFJQ3RFV29BQUFBQTJCcWhCZ0FBQUlDdEVXb0FBQUFBMkJxaEJnQUFBSUN0RVdvQUFBQUEyQnFoQmdBQUFJQ3RFV29BQUFBQTJCcWhCZ0FBQUlDdEVXb0FBQUFBMkJxaEJnQUFBSUN0RVdvQUFBQUEyQnFoQmdBQUFJQ3RFV29BQUFBQTJCcWhCZ0FBQUlDdEVXb0FBQUFBMkJxaEJnQUFBSUN0RVdvQUFBQUEyQnFoQmdBQUFJQ3RFV29BQUFBQTJCcWhCZ0FBQUlDdEVXb0FBQUFBMkJxaEJnQUFBSUN0RVdvQUFBQUEyQnFoQmdDeTBlKy8vNjdvNk9pQVpkSFIwVHA2OUdpbTZvbUxpOU9JRVNPMGI5KytxOWEyYmR1MjZlelpzd0hMZnYvOWQ4WEV4R1Nwdm5uejVxWDcvY3lkTzFkVHAwN05VcDBwblRoeFFzZU9IYnZzNjRHY0ppRWhRVzYzTzd1YmNkVjVQQjRsSkNSa2VON1YrdjRURWhKMC92ejVLNjRIMXhhaEJnQ3V3UGJ0MjlXK2ZYc3RXN2Jzc3E0Zk4yNmNYbjc1WlhtOVhwL2o1OCtmVi92MjdmWEdHMi9vNHNXTEdkYVRtSmlvYjc3NVJrZU9ITG1zZHFRV0h4K3ZqaDA3cGhreWV2WHFwVGZlZUNQVDlSMDVja1FmZlBDQnZ2bm1HK3ZZWDMvOTVYUE82dFdydFhqeDRzdHU3L1BQUDYrQkF3ZGUxdlhBOVhUeDRrVy9meWsvZkx2ZDdvRC9zcXBseTVicTBhUEhaYlZ4K3ZUcGV1bWxsM1Rod2dXL3NsR2pSbVg2ZHkwaElVRXJWNjdNMHI4Tkd6YWtXK2ZreVpQVnFGR2pETi83OGNjZjF5ZWZmSktwZHFabjl1elpldmpoaDYrNEhseGJydXh1QUFEWVdXeHNySGJzMktGVHAwNWwrZHE0dURpdFg3OWV6Wm8xazhQaCs0d3BkKzdjK3VjLy82blJvMGZyL2ZmZjE5Q2hReStyZmIxNjlkS3Z2LzRhc0d6QWdBRjY2S0dIQXBiOTl0dHZTa3hNRFBpSGZQZnUzWXFPamxhZlBuMHkzWTdWcTFkTGtzLzdkZTdjV1hueTVOR0VDUk15WFkvWDYxVmlZbUxBc3JadDIycjA2TkZhdVhLbDZ0YXRHL0Njb0tBZ3Y1ODFjRDI1M1c3VnIxL2Y3M2pmdm4zVnNtVkxIVDkrWE0yYU5RdDQ3Y3laTTFXeFlzVnIzVVJKMHRLbFM1V1FrS0R3OEhDL3NvSUZDK3Fycjc3U0k0ODhvanZ2dkRQZGVzNmRPNmVlUFh0bTZiM0xsaTJydVhQbitodzdjdVNJenAwN0owazZlZktrUEI2UGR1N2NtVzQ5YnJkYlo4NmNzYzdMbFN1WHlwVXJwOTI3ZCt2Nzc3OFBlTTFERHoyazIyKy9YVzYzVzNueTVFbXoza3VYTGlrOFBKejd5UTJFVUFNQTJlU25uMzVTWEZ4Y21rOEEyN1p0cTNYcjFxbEVpUkp5dTkxeXViSit5NDZQajFkNGVMaWVmdnBwNjlpWk0yYzBjK1pNdnllL2JyZGJhOWV1bFNSOS8vMzN5cFVybDg2Y09hT2ZmLzVaVWxMUWlveU0xSnc1YytSeXVWUzllblg5K2VlZkFkKzNRSUVDQ2dzTHMxNnZXTEZDUllvVVVjMmFOU1ZKcDArZjFwNDllL1RVVTA5bDZmdFp2bnk1M25ubm5YVFBTZThEMUtCQmc5U2tTWk1zdlNkd0xiUnIxMDRQUHZpZ0VoTVQ5ZkxMTC91VnQyclZTcFVyVjVZa0hUaHdRRE5uemd4WXovVHAwOVBzelQxLy9yd09IejZzaVJNbkJpd3ZVYUpFd0FEMTU1OS9hc2VPSGVyV3JadG16NTd0Vng0U0VxTFEwRkI5Ly8zM09uandvRjk1clZxMVZMNThlWjlqUFhyMDBCTlBQQkd3SFNuMTY5Y3ZZSjBqUjQ2MEhvNGthOXUyYlliMUxWNjgyT29CcmxXcmxqNy8vSE5kdW5SSmh3OGZsaVN0WDc5ZXQ5NTZxNG9VS1NJcDZXYzJidHc0clZtenhpOVlKZHUwYVpPNmRPbWllZlBtcVhUcDBobTJBZGNIb1FZQXNzbmN1WE5WdUhCaFZhbFNSZlhxMVV2enZLMWJ0K3JiYjcvMU9lWnl1YlJ5NVVvdFg3NWNVbEt2anlSdDJiSkZDUWtKTWd4RGpSczNscFQwVlBXbGwxNnlydDIvZjMvQUQwaHhjWEhxM2J1MzlYVlFVSkQxV3BLcVZLbWlqei8rV0lzWEw1YmI3ZGF6eno2YlpwdFRob2ZvNkdodDI3Wk5MNzc0b3ZWVWM5MjZkWktVWm85S1JucjI3S2xpeFlwbCt2elRwMDlyOE9EQmwvVmV3TFZRc21SSlZhOWVYZkh4OFFITDc3NzdidXVCeDVvMWE5SU1OWk1uVDFaTVRJeUNnNFA5eXVMaTRuVHg0a1ZObmp3NVlGbWRPblVDaHBya0J4ZVBQdnBvbWc4ZVFrSkN0SHIxYXIrZ0lVbHZ2dm1tWDZnSkRnNVdybHk1QXRhVlVsbzlINE1IRDViSDQ1RWtUWmt5UlRObXpOQ1NKVXZTcmF0bHk1WjYrT0dIOWVxcnIvclVIUmtacWNqSVNNWEV4T2loaHg3U2dBRURWS2xTSmV1NjlldlhaOWhPM0hnSU5RQ1FEZjc0NHc5dDNMaFJUei85dEVKRFEvWEtLNjlrNlhxSHd5RzMyNjBCQXdaSWtrelRsQ1I5KysyM2NqZ2NjcmxjVnFqSnJOeTVjK3ZYWDMvVjFxMWIxYUZEQjBWRlJXblJva1ZxMDZhTnlwWXRLMGthUDM2OEVoSVNOSGJzV0ptbXFmWHIxNnRldlhyS2x5K2ZWYjV1M1RwVnIxN2RxbmZCZ2dXUzVCUGNrb2ZFRFJnd3dQcWdFUnNiSzYvWDZ6ZFcvbC8vK3BmZjkxS25UcDBzRGNOSmZpb0w1RVFOR2pUUThPSEQvWTQzYjk1Y0ZTdFcxT2pSby8zS1dyVnFGYkN1aElRRXpaczNUNDBhTlZMQmdnWDE0NDgvWHBVMkhqOStYSHYyN01ud3ZMUW01SWVFaEZoZkJ3VUY2Y0tGQzJyVHBrMjZkWjA5ZTFZdWx5dk5NTFYrL1hvVktWTEVKOURBdmdnMUFIQVZKQ1ltcGp1aFB5UWtSRTZuMDNvOWFkSWtTVkpZV0ppQ2c0UFZybDA3ZWIxZW5UbHpScmZjY2t1YTlheGF0VXExYTlkVzd0eTVKZjB2SFB6d3d3L3EwNmVQQmcwYXBJWU5HMTdSOTdKa3lSTGRkdHR0S2xldW5PYk9uYXNtVFpxb2JObXlPbnYycktaUG42NUhIbmxFOTk1N3I5YXRXNmRwMDZhcGNlUEdxbHk1c280Y09hSzFhOWZxbVdlZVVZa1NKU1FsVFlqKzdydnZKTWthUG5mMjdGbXRYTGxTa1pHUmV2REJCNjMzblR0M3JtSmpZOVcrZlh1ZjlseXZPUVRBOWJTdmFuWmxBQUFnQUVsRVFWUi8vMzc5L1BQUE45enFaSFBtekZGTVRJenV1dXN1NjlpLy8vM3ZUTGZ6emp2dkRIZ1BtelJwa25YZnkwanlRNVQwaElTRVpQZ3dhTWlRSWVtV0wxKytQTjFlY3RnTG9RWUFyb0l4WThab3pKZ3hhWlovK3VtbnV2dnV1eVVsVFhnTk5HeWlTNWN1T24vK3ZLWk5teGF3amlOSGpxaEhqeDY2Ly83NzlmSEhIL3VVSmM5N3VWS0ppWWxhdm55NS92blBmL3FWalJ3NVVtNjNXNTA2ZFpMMHY5Nmg1SjZXc1dQSEtqUTAxT2ZhT1hQbVdKTjdrODJhTlVzSkNRbDY1WlZYVktkT0hldjQrdlhyZGZ6NGNUMzMzSE1adHZPZi8veW5UMGpNU09yVjVZRHNObS9lUEMxY3VQQ3ExR1dhWnByRDJMeGViOEN5NU4vZmxPTGk0Z0lPVlJzeVpFaW1WbUdVa3U0VGdVSk5odzRkTXJXQzJOaXhZM1h5NU1rTXozTTZuWXFJaUVqM25LQ2dvRFRMWW1Oajljc3Z2K2hmLy9xWGpoOC9Ma2tLRFEyMWVwMVQva3lUQTEzcTE3aXhFR29BNENxb1Y2K2VhdFNva1daNXlzbWtJMGVPbEdFWUNnME45VG1uZHUzYUdqOSt2QTRkT3FReVpjcjQxWkU4emp0bDc0WWtYYmh3UWF0V3JaSWtIVHg0VUNFaElaYzlWMlgxNnRVNmYvNjhtalp0NmxkV3RteFp2Znp5eXlwWnNxU2svLzFoZDdsYzhuZzhxbFNwa3U2Nzd6N3JROEhGaXhmMTFWZGZLU1FreFBvd2tKQ1FvRm16WnFsVXFWS3FYYnYyWmJWUmtscTNicDF1ajFacVo4K2VWVlJVMUdXL0gzQzE5ZXpaVTA4OTlaVGk0K01EL3I0YWhwSHB1dEpiOGUvWXNXTnBsaFV0V3RUbjlSZGZmS0hUcDAvN25aYzhkKzl5RkNwVVNLdFdyVkpvYUdpNklTTlpacGRndm5EaFFwcXJ4R1hHbkRsemxKaVlxRUdEQmxuSEhuendRV3NZMzZGRGgveCticGQ3WDhYMVFhZ0JnS3Znbm52dXlWUVB3OXExYTdWNjlXcTFiZHRXUC96d2cwOVo0OGFOTlg3OCtEUjdTdGF0V3llWHk2VUhIbmpBNS9paVJZc1VIaDZ1dUxnNExWMjZWQk1tVE5ENzc3K3ZSeDU1UkZMYUUyOEQrZjc3NzFXcFVpWDkvdnZ2MXRqMnZYdjNTa3FhdUp4eXJrenlrOXVnb0NBNW5VNi9OaytjT0ZHblQ1OVdodzRkckdFbjU4NmRVMmhvcU5xM2I1K2xEMjNKa29OVXMyYk5BZ2EvdENRa0pLaGV2WG9xVmFwVWx0OFR1SjZTSjhObjVmZTJldlhxZnNNMkplbkREejlVOGVMRkE5NVBVaThUZi9EZ1FVMmRPbFZQUC8yMDM4SWtXUjErRmg0ZWZ0WDJkU2xmdnJ5Kyt1b3J2K1BoNGVGYXRHaFJ1dGVtdGNoQmZIeTh0V2RXNzk2OVZhOWVQVVZGUmVuU3BVdVNwRWNmZmRUblh2ZnJyNzlxNmRLbDFoekcvZnYzWjNvb0hhNGZRZzBBWEVlNWN1VlNrU0pGOU5KTEwvbUZtakpseXFoU3BVb0JRNDNiN2RhR0RSdFVwMDRkNWMyYjErZjRsQ2xUMUtSSkUwMmZQbDJkT25YU3FsV3IxSzlmUDFXcFVrV0ppWWtCOTVsSXk5R2pSM1hnd0FHZnNlb2ZmZlNSSktsVXFWS2FQMysrZFR4NXlNYmV2WHRWcmx3NW4zcE0wOVM4ZWZQVXNHRkRSVVpHV3NkdnVlVVdUWmt5eFpvVGxGWEp1NGluN3VYS1NIQndzS3BXclhwWjd3bGNUOG1oSml0THVCY3VYRGpnWExvUkkwYW9VS0ZDQWN0Uzk0Z2NPSEJBSlV1V1ZKY3VYZnhDVFZhSG45MTU1NTNXaW1OUzBuMXF6Smd4cWxXcmxobzBhSkNwZXBMbHo1OWZwMDZkOHRtUWMrL2V2Zko0UEJrT3U0MlBqOWZCZ3dkOU52Vzk2NjY3dEhEaFFwMC9mMTR1bDBzRkNoUlFpUklsRkI0ZWJvV2EyMisvWGJmZmZydDF6ZW5UcDdWczJUSnJSY2Q2OWVxcGJ0MjYxakxRdURFUWFnRGdPcXBaczZZKy92ampORC9VUC9qZ2c1b3dZWUlPSHo3c00yUnQ2OWF0T24vK3ZOOW1tZDkrKzYxT25qeXBKNTU0UXRPblQ1Y2s5ZS9mWDQwYk4xYlpzbVgxMTE5L3FYang0cGx1MzR3Wk02eXg5bi85OVpmVmUxU3JWaTIvbnBWZHUzWkpTcHJQazNwMU1zTXcxTHg1YzdWdDIxYjc5Kyszamg4N2Rpek4zY0tQSHordWMrZk9XYXVscGZUNDQ0OUxTaG9ITDBuNTh1Vkx0NjYwUFB6d3c1bGFWaGE0MW5idTNLbWxTNWY2OVlBa2g0ZXNCdmNyOWNBREQ2aFVxVklCbDRhK25PRm5LWHV1Zi96eFI1bW1xWTRkTzE3V3NOTk5telpwM0xoeFBzZGNMcGY2OWV1bmdnVUwrclU1TGk1T01URXh5cDgvdjM3Ly9YZWZhNHNXTGFvMWE5YW9YYnQyMWowenRYZmVlVWYzM1hkZm1zUGJjdWZPclprelo2cEJnd1pXanppeUg2RUdBSzZ6bEU4QVU2dGZ2NzRtVEppZ0gzLzgwV2M0eVMrLy9DS0h3K0h6eERVbUprWlJVVkZxM3J5NXp4TkRwOU5wcmVnVEV4T1Q3dnVsbG5MeWZmTFh5VXRFcDVTUWtLQzFhOWNxWDc1OCt2SEhIL1hXVzIvNUJiVTMzM3hURG9mREo5VHMyN2ZQYjloTHlqcE4wd3hZbmh4cWpoOC9ybno1OGlra0pFUzdkdTNTKysrL3I1Q1FrQXlIc25rOEhpVW1KcXAyN2RxRUd0d1FWcXhZRWJDbklYbllaMVo2TTQ4Y09SSndINXVMRnkvcXp6Ly9ERmdXR3h2cmM5OXd1VnlxWExseXdFVUZObTdjcURObnptU3FMUTBhTlBCWmZsbEtXbEV4T0RoWSsvZnYxKysvLzU2cGVwbzBhYUw4K2ZOTFNoclNsbktvMlpvMWEvVE9PKytvVmF0VzZ0Mjd0NXhPcDk1NDR3MjVYQzZOR0RGQzhmSHg2dGV2bjNiczJLRVBQdmhBdFdyVjhxbDcyTEJoQ2dzTFN6UFViTnk0TWNNVjJEWnMyTURLakRjWVFrMFdqUm8xU2c4ODhJRFBjSW9ydFhIalJoVXZYdHhuclBmT25UdTFmZnQyTld2V1RIbnk1TG5pOXpoLy9yd09IanlvVXFWS3FVQ0JBbGRjSDRCcm8wcVZLaXBjdUxCV3JsenBFMnBXcjE2dE8rKzgwL29qTHlXTktjK2JONjg2ZCs0Y3NLNlltQmdkTzNiTTJwVThMY203WnFmY3Q4THRkbHNUaHJkdTNhcm82R2dkTzNaTUR6MzBrS3BVcWFMRml4Y3JOalpXSDMzMGtmcjA2YU52di8xV0hUcDA4S2szMEp5QSt2WHJXOHRRcDlhdFd6Y2RQMzVjTTJiTVNMT3RodzhmOXB0TE0zWHExQXcvWEN4ZXZGajkrdlZMOXh6Z2VyaHc0WUtrcFAyWEhudnNNYitGQWs2Y09DRXBhWUo5V21iTm1xVkdqUnBaOTRPOWUvZHEyTEJoQWM4OWQrNWNtbVVWS2xSUVFrSkN3TjZabEQ3NzdETnQyYklsM2ZPU0h4d3NYYnJVTDlRa0ppYks0WEJrYWhFQXQ5c3R0OXNkY0ppYTIrM1c1TW1UOWRsbm42bHo1ODQrOXh5MzIyMzFNb2VFaEdqbzBLRWFOV3FVWG5ubEZiVnIxMDd0MjdlM2h1N3lPU2huSXRSazBZd1pNMVM4ZUhGRlJrWnE5KzdkMXZqTHpLcGF0YXJQTDd2SDQxSHYzcjMxMEVNUDZaMTMzcEdVdENsZmx5NWRkTjk5OSttWlo1N0pVdjIvL1BLTENoY3U3UGNoWnRldVhlclVxWlBlZmZkZDY0bG5Xakl6R2RBd0RNWEd4dXJVcVZNQnk0c1hMMjZONHo5NzlteVdmMDdKSEE1SGxuWU5CM0tDdW5YcmFzR0NCVHA5K3JRS0ZTcWtnd2NQNm84Ly92QmJpQ0FvS0VnVEowNVVrU0pGckdGWktXM2F0RW1TL0o1U3ByWjkrM2I5OXR0dnV2WFdXelY0OEdDZFBuMWFNVEV4VnZuVXFWTlZ2SGh4RlNsU1JFMmJObFZNVEl6R2p4K3ZjdVhLNllFSEhsRHo1czMxNVpkZjZ0RkhINzNtWTh4Mzc5NTkxU1lnQTluaDdObXprdEx1aWRtN2Q2OUNRME5WdUhEaE5Pc1lNV0tFTGx5NG9CZGVlRUdTNzZwZEthVzMrV2F5bmoxN0tpd3NUQjk4OEVHNjdiNzc3cnMxZHV6WU5Nc1hMRmlnOTk5L1AyRFpxRkdqMHEwN3BaRWpSMnJtekpsKzMvK1BQLzZvTVdQR0tDWW1SazJiTnRVWFgzeWhMNzc0d2lwUG5tK1hldCtabGkxYmFzNmNPWm94WTRhYU5XdW1GMTk4MGRwSEN6bExqZzAxNzczM1hwcFBBeVhweFJkZjlCdWZtVnFkT25YUy9VVWNPSENnRGh3NG9MaTRPTGxjcmpRbjljWEZ4U2s0T0ZnT2gwTXpaODcwNlpINTdiZmZGQk1UWTQzSmpJMk4xUnR2dktIWTJGajk5Tk5QZmt1M1B2SEVFM3I5OWRjRHZvOXBtcG8wYVpKMjdOaWgxcTFicTFPblRnb0xDN1BLSkdXNHI4T2VQWHN5dFlKVHdZSUY5ZUtMTDFvVGlGTWJNV0tFTlV4bTJMQmhXclZxbGM4TlBDWW1SbUZoWVZiQTgzcTkxdmpYNUtlN3lUZW8xYXRYWjlpZUc0U3pXclZxZDd0Y3JwMWJ0bXlKeWZoMElMQ25uMzVhRFJvMHNIcHBseTlmTHNNd0FrNzJUUy8wTDFxMFNNV0tGVk9GQ2hYU2ZiK3paOCtxY09IQ0tsS2tpQm8wYUtEaXhZdXJSSWtTeXBVcmwxNTQ0UVY5OU5GSDFqajR4TVJFZGV2V1RhZFBuOWJ3NGNObEdJWTZkZXFrWmN1VzZlMjMzMVpVVkZTbWxtMjlIUHYzNzlmcDA2ZDF6ejMzWEpQNmtiT1VLbFVxTEgvKy9IZnMyTEhqUDluZGxwVDI3ZHNuU1FGWDRqTk5VOHVXTFZQTm1qWFRIRko1NmRJbHVkMXVGU3hZVUpMMDdMUFBabW5lWEdxSER4Kytacit6bCtQUW9VTXFYcnk0VDAvdm5qMTcxS2RQSDlXcFUwZFJVVkVLRGc3MmUwQTdldlJvT1oxT2RlM2ExZWY0YmJmZHBvNGRPMnJDaEFsYXQyNmR0YzlXc2o1OStxaHYzNzd5ZUR4WlhzUUFONVljRzJycTFLbGovY0tuZE9qUUlhMWN1VktGQ3hkVzBhSkY1ZkY0QWs0RW16WnRXb2FidFNVdk1kaW9VU085OU5KTEFYdFZZbUppOU5CREQyblVxRkhXeG5zcExWMjZWTVdLRlZOa1pLUVZhQzVjdUtEUm8wZjdUQktjTVdPR1ZxOWVuZTRUVjhNd05HSENCRTJZTUVGVHBrelJ2Ly85YjczNzdydXFVNmVPM3laNWFTbFRwb3dtVHB4b3ZlN1lzYU42OWVxbGZmdjJhZnYyN2VyVnE1ZWtwQ2ZFcFVxVjh0bHhXRW9hdi92aWl5LzYxZHVnUVFNTkhqellldDJpUlF1MWJkdldXbTd4K1BIamF0YXNtYjc4OGt0cmN2VGl4WXZUSEh0L2czQ1dMMTgrZDc1OCtVcWFwdG5NTUl5T2htRlVNazB6UWhLaEpnZUppNHRMODM2UVBQNDhNVEV4dzlXQkhBNUhwaWIvcGw1NVorblNwWXFJaUVoM09FcHF1M2Z2MXVyVnE5VzdkMisvRDBmSjk0SGt0di81NTUrcVhMbXl0ZkpSc3BTOU5WTFNRNWUzMzM1YjY5ZXYxNXR2dm1udHkxT3dZRUc5OWRaYjZ0dTNyOTU4ODAwTkdUTGtzbGMzUzgvaXhZdVZOMi9lZ1BkU0lMVzhlZlBtQ3c0Ty9qZ3lNcktHWVJqVFROT2NmT25TcFlOeGNYRVhvcU9qNDdLclhXdldyRkZJU0lodXZmVld2N0pmZnZsRng0NGQ4L3ZnbmZKM09QWHd0RURMTlNjTEN3dFRYRnphMytwZmYvMmxBd2NPNklrbm5zalM5M0N0eE1URWFOT21UWDdob25MbHlwbzdkNjVQZUV2OUdTOWZ2bnh5T3AxcExrVFFwMDhmdWQxdXZ3ZlFiZHEwVVVSRWhHYlBudTF6M092MVdpTlhrdS8vYkxwNVk4dXhvYVo1OCtZQmowK2ZQbDByVjY1VW5UcDF0RzdkT3UzYXRjdG42VklwNlgvYWlSTW5XcFBFTm0vZWJDWC94TVJFalJ3NVVtUEdqTkdUVHo2cDd0MjdTNUoxTENzdVhMaWdIMzc0UWUzYnQ5ZUpFeWZVdFd0WEhUOStYSjkvL3JuUDhMRVZLMVpvMWFwVjZ0Ky92KzY3Nzc1MDZ3d0tDbExYcmwxVnYzNTl2ZlBPTytyVXFaT0dEaDFxOWRoazFGTVRGaGJtTjErb1lzV0sxcHljMUdVcHgvZExDamdFUmtyYU5ERGwvSURqeDQ5cnlwUXAxbTdLaVltSmtxUmV2WHBaWTNaVGY2QzZVVlNyVnEyMHkrVzZYMUlOd3pCcVM3ckw0WEJjL1U5d3VHRzg5dHByK3UyMzM5STlaOHlZTVJuZUE2cFZxNllwVTZiNEhaODJiWnJHangrZjVuVnhjWEU2ZlBpdzM3Q0tEei84TUdEdlRXeHNyUHIwNmFOU3BVcXBSWXNXZnVXRkN4ZVcwK25VWjU5OXB0V3JWK3YzMzMvUGNLanIyclZyTlhEZ1FCMDdka3c5ZS9aVTY5YXRmY3FiTm0ycXMyZlA2cU9QUHRJenp6eWp0OTU2Uy9mZmYzKzZkV1pGVEV5TTVzeVpvNmVmZnRwdnZQN3p6eitmNFVJQmdYWlB4ODNCTUl5OGtycEllaWtzTEd4bldGalk5Z0lGQ3F5VnRNYmhjT3pjdEdsVDR2VnFTMnhzckg3ODhVYzk4TUFET25EZ2dBNGVQS2pEaHc5TFN2cjdQR1RJRUpVcVZjcHZSYTNraldham9xS3NrSktaU2VwMzNIR0hGaTFhcEVHREJ2azlGSEc3M2ZyNTU1L2w5WG96OWJ1NmZ2MTZ2M3RRU3NsTFVXZkc1NTkvcnVQSGp5dFBuanpXcHB5eHNiRmF2bnk1TGwyNnBKWXRXL3BkRXhjWDU3ZEhWMHJKdzl6VE8rZXJyNzd5bTVOWHBVb1YxYTlmWDVjdVhiSVdhWkNTOXRsSytaQlhFZzlVYm5BNU50UkVSMGRyeUpBaCt2REREMzEyblQ1NDhLRHk1OCt2L1BuenEyalJvbHE1Y3FYZnRVZU9ISkhYNjdXZW9wUXVYVm85ZS9hVUpBMGVQRmdQUC95d2F0ZXU3VE9rbzEyN2R0YjY1U25GeHNicXBaZGVDdGpHSlV1V0tENCtYbzBiTjlZTEw3eWdFeWRPeU9sMCtrMjJqWStQdDFZRVN1NjVjTGxjUHNPeTl1M2JKNGZEWWJXcFpzMmFtamx6cGlaUG5xejc3NzlmYTlldWxaUnhxRW4rMlNYdlAyR2FwbmJ0MnFYRGh3OHJOamJXMnRHOFpNbVNXZHJFcmxLbFNucjU1WmY5amg4NGNFQnV0MXUzM1hhYlg5bjY5ZXY5MXNyUFJxNWF0V28xOVhxOWJRekRpRFFNbzZocG1ya053M0JJU1Qrbnk5bElFUGJRcWxXcnE3S1RkRnJ6VFNJaUl2d2VybVJHK2ZMbEF4NWZ0R2lSenB3NW84bVRKd2VjMkpzblR4NTE3OTVkMzMzM25RNGNPS0RISG5zc3c3bDJSNDhlVlhCd3NDWk5tbVQxMEtUMjNIUFBxV3pac3RaOG02dHArL2J0S2xLa2lEV0hJS1ZYWDMzVmIyZjAxTFpzMlhJajNVOXduZjBkYW9NTnc0aVFGQ0hwU1VtbnZGN3Z2b2lJaUprZWoyZjI5dTNiejE3cmR1ellzVU9YTGwzUzg4OC9yejE3OWxoelVHcldyS2x5NWNycDNMbHordWlqai95R2cxV3FWRW50MjdmWDZ0V3JaUmlHdW5Ycmx1SC84NUwwK3V1djYrTEZpMXE1Y3FWZlQ3SmhHTXFmUDc5ZWZmVlYxYTlmUDhPNktsU29FSEFrUnJKTm16WnB6cHc1R2RZanlWcTZQV1VRY3JsY0tsdTJySVlPSFJwd1ZFcVJJa1gwNFljZlpxcit0S1NlcHpOOStuU3J4eWZsc3ZTOWUvY091QXBjU29NR0RicWl0dURxeTdHaEpsKytmTnEzYjU4R0RoeW9qei8rMkRvZUhSMXREZXNvVnF5WS92cnJMOFhHeHZxc01KYTgvR2p5QjRaYmJybkZlbW93ZE9oUTFhaFJ3KzhwZ21FWUFlZlVwRFhQeHUxMmErclVxY3FUSjQvS2xpMnJKNTU0UW9aaDZJc3Z2bEJVVkpSMTNzYU5HL1hwcDU4cUtpcktHcmF5Y2VOR3Y2ZTZ3NGNQMTlhdFcvWDg4OCtyWThlT0NnME5WZTdjdWZYYWE2OUorbDlQU0VZcm5FalMxMTkvclhuejVpazRPRmltYVdyczJMSHllRHp5ZUR6cTNyMjc0dVBqOWZMTEwyZnFROWlwVTZlc0hwcEFxNDNNbURGRDU4NmQ4OXQ3UTByNnVkOTMzMzA2ZnZ5NGJybmxsa3dGc3F1bFhMbHlvWVVLRmNxZG1KaFl4dWwwUGkrcHRhVGlEb2REcG1sYVQzMTUrbnR6YU5xMDZUV3BOK1htbTlXcVZidWl1dkxreVdNdERDQWwvWUVPTkFRMzJiUFBQcXRubjMwMjNUcno1ODl2MVZtN2RtMDk4Y1FUR1c0SVdLOWVQYitudWZmZWU2L1dyMStmNGJYcFRXYXVYNysrNnRXcjV6T0V0bUhEaGo3ZmMzcWFOR21pdDk1NksxUG5JbWY3Kzc2ZFMxSVp3ekRLR0lieGtNUGgrQ3dpSW1LYXBEbGVyL2Mva3M1dTI3YnRvcVNyZXBPLzk5NTdOV2ZPSEpVdVhWclZxbFhUWTQ4OTV2TlFiTTZjT1drKy9Iajk5ZGZUbkZPYmxrS0ZDZ1ZjUUNBOUlTRWhmcjlYbjMvK2VZYlhOV25TeEZyd0tDTTlldlJRang0OUpDVjlIdko2dlhLNVhPa09rUThQRDg5VStNcUtraVZMQmp3ZTZETkphbW50WVlQc2syTkRUWUVDQmRTelowLzE3ZHRYUzVZc1VkT21UZVYydTdWNzkyNXJJbnlWS2xVa0pUMDV1ZmZlZTYxck4yM2FwSkNRa0N6dFBqMWx5aFI5L2ZYWG1UNy9oeDkrME5HalI1VXZYejVKMGl1dnZLS2xTNWZLTUF4VnIxN2RPbS8yN05tS2lJaFFuVHAxckdQSnZTZ3BqUnc1VXFOSGo5YVVLVk8wWXNVS3ZmdnV1N3J6emp1dDh1VHU2dVJoYUJscDBLQ0JoZzhmcnRxMWErdlRUei9WNXMyYnRXYk5HbjMrK2VkK1BVbnA2ZHExcTlXMUhraGlZcUpNMC9SWlNqYVExQXNzWEN2VnFsV3I0WFE2N3pjTTQwN1ROR3U3WEs2S2trS2x3QUVtamQ2WjJoRVJFYXdYbWMwUzNPYnRGejI2YWJ2UDBnczBseXNyTzV5bmxOWkRuNnpLYUU3ZzlXUjZUUVU3dmJkR1JFUmtkMU95VzFGSk1rMnphTzdjdWUrUGlJaEl5TzRHSlROTnM2QnBtdm1TNzlPQjd0Y3A3K3NPaDZPTnBEYUdZUnlYOUd0a1pPUld0OXU5MnVQeGJMcVkvaFRiTEVtNXFXN3FkdDJNTzlSZmpYc0RJT1hnVUNNbFBWMzk0WWNmTkh6NGNOMTExMTNhdjMrL0xsNjhhRTBpcTFDaGdzTER3N1Y5KzNhZlVMTng0MFpGUmthbTJhdXhiOTgrdmYzMjIycllzS0hWWGRtOWUvZUFZOUxQbkRtalJvMGFLVFkyVm4vODhZZkN3OE9WTzNkdWZmcnBwd0hyVDB4TTlIbktHUmNYNTdPUm5xU0FFNVp6NTg2dFBuMzZxRkdqUnVyZnY3ODZkdXlvYnQyNnFWMjdkbFk5VXVaRGpaUzB0NDFwbXRiU3pLbWRPblZLYmRxMDhUbVcrb04vZXZ0TlNGTGZ2bjBWRXhPVDdqS1IxMXE1Y3VWQzgrWEwxOXJoY1B4RFV0Vy9oNWFGU0VrZmlGTi9UeGtOTXpNTVk0aGhHTXdtekdaQlFhWWNIdStOOHlrWU9Zb2hLVmVRNjJtSHc3aXBVNDFwbXZra3lUQ00rNEtDZ3FyZlNNTndUZE4wU01xZituaktOcWE4dnlkL2JSaEdVVW10SkxVSUNnbzY2WEs1RHBtSjNoMlgzTHArd3dVQVpGbU9EaldTOVBiYmIrdkpKNS9Va0NGRFZMUm9VZVhLbGN1YTdPNXdPRlN6WmsydFdyVktIVHQybEpTMFB2ekJnd2NEVGxJN2R1eVlUTlBVZDk5OXAxdHZ2VlczM1hhYmxpNWRxb1NFQk0yYk4wOC8vL3l6enA4L3IvUG56K3ZDaFFzNmYvNjhOWVkxZWRqRGE2Kzlwa3VYTGlrbUprYlBQdnVzNXMrZmI5VmZva1FKdFdqUlFpMWJ0dFNxVmF2MDVaZGZLakl5VXQyNmRmTnBoMm1hMXVaZHFkMTExMTJhT1hPbUJnOGU3Tk83azN4K1ZuYlMzcjE3dHlTcGFOR2lNZ3pEYndVVmo4ZWpreWRQcWxXclZ0YVRwNFNFaElBVG50T2FDSjNjVXhObzhtR3VYTG0wZlBueVRMZjNTamdjamxCSmVaVTBKTUg2dzNXWnc4dENUTlBNOGI5Yk56ckROTDJHZEJXZnJ3SytURU11MHpRelhzNHVaM05La21tYXpodndaMkZJdXV3SEc2WnBHcEpDRGNQSWF4aEd5RlVlaVFiZ0tzdnhIN3lLRlN1bVRwMDZhZFNvVVFvTkRWWERoZzE5dWpxYk5tMnFmdjM2S1RvNld1WEtsZFA4K2ZNVkZCVGtNMWJ5MkxGakdqZHVuSll1WFNxUHg2TTJiZHJvalRmZVVPL2V2YlZ3NFVKVnJGaFJCUW9VVUlFQ0JaUS9mMzZmLzdwY0xuWHExRWtEQmd6UXZmZmVxN3g1ODJyYXRHbnEyTEdqWDY5SjllclZsVHQzYm8wYk4wNC8vL3l6SG5ua0VhMVlzVUp1dDlzS1lpZFBubFMvZnYxMCt2UnBUWnMyelc4VklDbHBQdEdRSVVOOGpwMDdkMDVTMW5wcTVzNmRxL0xseXl0djNyd3FVYUtFZHU3Y3FTZWZmRkxIamgzeldRSGs0WWNmdGw1N1BCN1ZyMS9mYjV4cVltS2lDaFlzYUMyRG5aR2xTNWRtZVRXNXl4VWRIUjBYSFIwOVh0TDRhdFdxMVFnS0NuckFOTTFhaG1IVU5neWpvcVRRUUUvenBEU0hNN3hwbXVidjE2SHBTRWVDMjd6ZEk3MlgzZTFBem1SS3VwVGduaDRlN0J5WTNXM0pUb1poOUpiVVJOSnF0OXM5d3VWeTNWRER6eHdPeDN1U3FxYzZIdkQ4NVB1NWFackhEY1A0VmRKVzB6Ui9pbytQLzg5RmIzQnRHY3A0b2dXQWJKUGpRNDJVdENMUDRzV0x0WGZ2WHI4SnZ3OCsrS0FHRHg2c3FWT25xblBuenBvM2I1NGVldWdobjBudCsvYnQwN0pseTlTaVJRc3RXTEJBSlVxVWtHRVltZHBENWVMRmkycmF0S2x1di8xMmE0eDdxMWF0RkI0ZWJxMkpicHFtMXE5ZnIxbXpabW4xNnRXcVU2ZU92djc2YXgwK2ZGZy8vdmlqM252dlBjMmFOVXNMRnk3VUo1OThvcUpGaTZwUG56NEtDUWxSUWtKQ3dDVmRVMHRlVy8zSko1OU04NXkyYmR0YWErUHYzYnRYUjQ0Y3NTYnlOV3JVU0hueTVOSFpzMmZUblREb2REcDlscU5PNmVUSmszNmJZcVVsdTVaejNyRmp4elpKMjZwV3JabzdKQ1Nra0dtYXR4cUc4YlNrVm44UFNRZzRYRUh5Q1RqLzJiSmx5OWJyMTJvRVVxNWlqVGdGR1R4YXZRem56cDNUaVJNblZMWnMyUnRxVTc0YmllRXdsT2gxSHR5eVpjdXE3RzVMZG9xTWpIeFJrZ3pET0g3Ky9QbWZzblAvbDlTcVZxMWFMRFEwOUsvazF4bk5pL1I2dmJOTTAxem84WGorWXhqR3NlM2J0LytsdjN0N3k5MXV2MUdHOGZIeEFSOThYazNKbTJZRE40S2JJdFFZaG1IZHpINysrV2Vmb1U2aG9hRnEyN2F0UHYvOGMvMzU1NTl5dTkxK1N3L2ZjY2NkK3U2NzcxU2lSQWxyWDVVLy8veFRqejMybU45N2xTcFZTblhyMXZWYk9uVEpraVhLblR1M1ZxOWVyYng1OC9xVW1hYXBhZE9tU1pJbVRKaWd5cFVyYSt6WXNWcXlaSWw2OXV5cFVhTkc2ZkhISDlmSmt5ZFZyRmd4ZmYzMTExWnZrOVBwekhBMWxNVEVSSTBlUFZybHlwWFQwMDgvbmVaNXlRc25TRWs3OEQ3KytPUDZ4ei8rWWYwTWsrY2RwZDZnS3JNS0ZTcWtZY09HWmVyY0ZTdFdhTUtFQ1pmMVBsZkR6cDA3ejBzNkwra1BTYXNrZFl1TWpHd2hxY1BmUzRMbU4wMHoxUGo3THlLcm9DRW5XYnAwcVlZTUdhTHZ2dnZPYjA4SHdNNVM5TWJFRzRZUmE1cm1RVW5URWhJU3B2MzN2Lzg5azcydHUzcGlZMlAxNnF1dnlqUk5mZkxKSjFrS0hudjM3clcyV1pnMGFaSysrZVliYXlqNHRtM2JWS1pNR2VYUG4xOXhjWEZxMUtpUk9uZnVISEFCSWRNME03VjNqY1BoMElrVEozejJpRW1wZlBueTFpSWh4NDRkeTNCajlMU0Vob1pla3dWVWNPTzRLVUxON05tenRXL2ZQbFdyVmsyelo4L1dZNDg5cGp2dXVNTXFiOWV1bmViTm02ZU5HemZxeFJkZjlOdGZJZEF2UVpFaVJUUnAwaVRkY3NzdDFrMnlUNTgrS2xpd29EcDA2S0FGQ3hhb1o4K2UxckNzWWNPR3Bia3hwY1BoMENlZmZLS0VoQVRObVROSGI3Lzl0a3FVS0tIcDA2ZnIyTEZqY2pnY0Nna0owYlJwMDlTdVhUdHQzcnpabWkvamREb3ozRFJ2MHFSSjhucTl1dnZ1dXpNOE45bi8vZC8vcVg3OStscXlaSWxmMlprejZkLzMzVzYzL3Z2Zi82cG16WnArMTczNzdydVpldi9UcDA5bjZyenJLSEh6NXMyekpjMnVXclZxbWFDZ29Qc053Nmh1R0VadDB6VHZNZ3lEelRkeFEwdE1URXgzUVk0YU5XcFl5NWdtaC9RYmFiVXg0RXI4L1hBendUVE5uYVpwN2pBTVk0M1g2MTNyZERyL2V6MDMzN3dlenB3NW82NWR1K3Jnd1lQcTM3Ky9GV2oyN2R1bjZkT25xM3YzN2o3YldLUVVIUjJ0NTU1N1R2LzYxNy8wekRQUHlPdjFXc0hreUpFamV1MjExOVM0Y1dQMTZkTkhlL2Jza2RmcjlWbHBOYVZ2dnZsR0gzMzBVWWJ0YmR5NHNlTGo0MzMyM2t0cDFhcFZWbnZidG0zcjB3UGw5WHF0M3FMaysxVkNRb0l1WExqZ00rTG13b1VMdXVlZWV6Unk1TWdNMndQN3l2R2g1dENoUXhvOWVyU2FObTJxWHIxNnFXWExsaG8wYUpDbVRwMXE3WHV5ZWZObW5UMmJ0T2ZXamgwN2xKQ1FrT0YrTG9aaGFPREFnY3FWSzVmZWV1c3R4Y1hGYWR1MmJabzhlYklLRnk2c1JvMGFhY21TSlhyaWlTZjB4eDkvYU0yYU5Xa09WL040UEJvMWFwUVdMVnFrc0xBd2RlellVUzFhdE5DMzMzNnJNV1BHcUVxVktqcHc0SUNxVkttaUprMmE2TU1QUDlUMDZkUFRYSlVzcGJsejUycjgrUEZ5T3AyYU9YT205dTNicHk1ZHVsaHpkTkw3dWFVMS8rWGt5WlBwWGhzVEU2TU9IVHBvOE9EQlBwdFo1Y3VYVDEyNmRNbXd6WkswWnMwYVRaOCtQVlBuWG04N2QrNDhKR21hSkZlMWF0VUtPUnlPVzUxT1oyUFROTnM3SEk3QXV5RUMyY3pqOFdqVnFyUkhTb1dHaHZydHpYQTk5NFlDcnFGWTB6Um5lVHllcjkxdTkzNlB4K0RHb2k4QUFDQUFTVVJCVkhOMno1NDk1NVVEWi83djI3ZFBiN3p4aGlScDRzU0pQZzl3VDU4K3JWV3JWbW5EaGcwYU5HaVEzNE5IU1NwWHJweGF0MjZ0a1NOSCt1eWRsWkNRb0Y2OWVxbFlzV0xxM3IyN3BLVHRMOExEdzMzZUk2VkdqUnBaSTBEMjc5K3ZZY09HNmJQUFB0T29VYU5Vdm54NWE4UGZBZ1VLS0RRMDFPL3p3Y2FOR3pWaXhBaS9lbDkvL1hVOTlkUlRrcEsydUdqV3JKbSsrT0lMNjRIMDRzV0xOV2JNR0o5OXdBWU1HSkJ0dzlweC9lVG9VSFArL0huMTZORkRvYUdoNnRtenAvTG16YXV1WGJ2cXd3OC8xT3pacy9YTU04OW80Y0tGR2pod29FcVdMS2tubjN4U0kwZU9WTmV1WFRWOCtIQnJENWxBbkU2blB2dnNNNDBjT1ZMdDJyVlQ3dHk1MWFwVksydW43WmRmZmxuUFBmZWNSbzBhcFZXclZxbHUzYnBxMEtCQm1uV1ZMbDFhWGJwMFVZc1dMYlIvLzM1MTdOaFIwZEhSR2p4NHNJS0NndlRHRzI4b01URlIzYnAxMDFOUFBhWHUzYnRyOU9qUjFvYWNxUjAvZmx5alJvM1NzbVhMVkxwMGFZMGJOMDdyMTY5WFZGU1VYbnJwSmQxNzc3MTY5ZFZYZllhY3BYVDMzWGVudVdGWFJ2dlVKSWVlMU92dE81M09UTzJBTENuTnAwZzNHUGVPSFR1T1N6b3VhWjJrZ2YvUDNwMkhSVlg5RHh4L3p3QTZJT0tHT3lXVkswcUs1b1lhWXJta3VlVytMK25YWENvVmw5U1NDTTFkYzlkY2NGOXkxM0lsemQzTVJNVXZpZ3Vnb1NDaUlQc3l6UHorNERmM3l6Z0RVbWt3OUhrOWowL01PZWZlT1pjZTdzem5ubk0reDgzTnJXbGFXbHIyRy9NSWtVYzBHbzFSdHNYbkpTUWtjT25TSlFEdTNic0haRDdrZWZEZ2dWRzdxbFdybWt5aEZTSS9pbzJOalhOMGRCeC83ZHExQzNuZGwxY3RLU21Kdlh2M3NtelpNcXBWcThZWFgzeEI0Y0tGdVgzN05tbHBhYVNtcHFMWDZ4azZkQ2lMRnk5bTZOQ2hmUHJwcC9UcjE4L2tYSjk5OWhubHk1ZW5XclZxbkQ5L0hzZ2N0VzNTcEFtZE9uVlNFZzZkT0hFQ0J3Y0gxcTFiWjNLT1pzMmFVYTFhTlVxWExtMVU3dWJtUnRHaVJTbFhydHdMSDY1bXQ4ZmQrdlhybGFVQWhvM0ZEZGNMbVE5V1kySmlsSTIvSVhPVXlWd1FKd3FXQWh2VXBLV2xNWEhpUk83ZHU4ZjgrZk9WNGRkT25UcHgvZnAxM243N2JYeDhmTmkvZno4dUxpNTg5OTEzbENwVmltTEZpdUh0N1UzdjNyM3g5dmFtUVlNR1J1Zk51dk52OGVMRjZkcTFLK2ZQbnljbUpvWno1ODV4NGNJRkdqVnFwQVJKNjlldlI2UFJzSExseWh6M04rbmV2VHRYcmx4aDBxUkpuRGh4Z3ZmZmY1ODVjK2JnNk9qSWpoMDdzTE96dzhiR2h0S2xTek50MmpUR2pCbkRnQUVEV0xObURmYjIvNXY1RkJvYXlyWnQyOWkvZno5cGFXbTBiTm1TeVpNbjQrRGd3RWNmZlVTYk5tM1lzR0VER3pkdXBHL2Z2clJ0MjVhUkkwZFNybHc1by82a3BxYWEzZVFUL25jVE1keEFuazh2SFJJU0FwaHVNQllkSGMzdzRjT3ovUjFrbFYzSzZud3VJeUFnd1B6NHVSRDVYR2hvS01PR0RUTXErK0tMTDB6YUxWKyszT1MrS0VSKzlQRGh3NlNIRHg4VytJQUdZTisrZmNwVXJ5dFhydEN6WjArVE5yYTJ0dGpaMlZHbVRCblVhalhmZmZlZE1rWE5ZT3JVcWNvVTgzUG56aEVlSGs1aVlxSXkrblBqeGcwOFBUMnBWNjhlUVVGQnZQNzY2L2o3K3dPWmdkV0RCdzk0L2ZYWGVldXR0NmhXclJyWHJsMGpPVG1adTNmdktrbVJZbU5qQ1E4UDU5ZGZmd1V5MS9QK21RY2x6WnMzeDhQRHc2VDh5cFVybEMxYmx2TGx5NXZVYmRpd0lkZm5GNWFyd0FZMWt5Wk40c0tGQzB5ZE9wV21UWnNxNVRxZGpscTFhakY2OUdpaW82UHAzTGt6NDhlUFY3Nmd0MnZYRGpzN083NysrbXVHRHgvT0J4OTh3TVNKRTFtL2ZqMVBuanhCcTlYaTRPQkFZR0FnTzNmdTVPREJnN1JwMDRhUkkwZnl6VGZmY092V0xXSmpZNVUxT3ExYXRlTHk1Y3YwN05tVGpoMDc4dDU3N3ltak9WbU5HVE9HVTZkTzRlYm14dkxseTdsMzd4NEJBUUhFeDhlemF0VXFveThSelpvMXc4ZkhoOFRFUk96dDdRa0xDK1BVcVZNY08zYU1vS0FnQUdyVnFzV0lFU09NVWk5RDV0NHZuM3p5Q1owN2QyYmV2SGtjUEhnUWYzOS9ldmJzeWZEaHc1VnBkMmZQbmpWS2EvMjhwazJiS21tcnYvLytlK0xqNDdHeHNTRXRMWTJOR3pkU3NXSkY3TzN0bGNBb01UR1IwcVZMOC8zMzMrZnEvNSsvdnovTGxpMVRqcmV6czdPVTBSc2hMRktWS2xXVUtaOC8vZlFUbXpkdlp0V3FWY28wMS8vKzk3OU1uejVkZHY4V0loOXEwNllOTmpZMk9EbzZLcHQ4Nzk2OW15dFhyckI4K1hKS2xTcGw4bUIxNWNxVjFLbGpuTlh0elRmZnhOSFJFY2ljZFhIKy9Ia0tGeTZzSkE2QXpGa1lobnVGbjUrZjh0RDR5SkVqVEo0OG1jV0xGK1BrNUFUQTExOS96WU1IRDdDeXNrS3Yxek4yN0ZqUzB0SzRmZnMyeDQ4Zkp5VWxoWlVyVnlxYm9tY25JeU9ENk9obzVzMmJSOUdpUmMzdXVUZDU4bVE2ZE9oZzlxSExxRkdqbEhNWXJrOFVQQVgyMDZsNzkrN1VxVk9IamgwN0dwVmZ2WHFWNmRPblU3NThlUll1WEdnVThCaDRlbnBTcFVvVnZ2enlTOXEwYVlPdHJTMGJObXdnSXlPRHQ5OSttNlpObXpKdTNEZ2lJeVB4OGZGUnZ2d3ZYYnFVbjM3NmlTKy8vSkxHalJ1emR1MWFhdGV1VFVKQ0FuNStmdXpmdng4Ykd4dXpRYzN3NGNQcDE2OGZkZXZXQmNEWDE1ZW9xQ2pzN095b1U2ZU9zbm1uUWJ0MjdZRE1SZmxUcDA3bHYvLzlMeHFOaGc4KytJQXVYYnE4Y0ZpM2JObXl6SjQ5bXdzWExqQnIxaXh1M2JwbHRJNm9TWk1tVEpreXhleXg0OGFOVTM3Kzhzc3ZtVDE3TnQ5ODh3MlF1ZGFvVXFWS2VIdDdjKzdjT2FPMlFJNkJram1HOXQyN2R6ZjVIUWdoY3UvdTNidWtwcWJtMktaaXhZb1VLMWFNczJmUEFsQzllblhseTRNaGVZY0VOVUxrSCtIaDRWeTQ4TC9CcU9qb2FLS2pvMGxNVEdUdjNyMVVybHc1MjdWMHBVcVY0bzgvL3VDUFAvN2dqVGZlb0Y2OWVnd2NPQkRJbkhycTVlV0Z2YjA5R1JrWjNMcDFpMkhEaHVIcTZzcjkrL2VWei9hb3FDZ2xxSW1LaWtLbFVwbk0vQmc3ZGl4VnExWmwyTEJobkQxN2xsR2pSdUhxNnNySEgzOXM4dUExTzArZlB1V2pqejdLc1UxS1Nnb2JOMjVrNjlhdDJiWXBVNllNZS9ic3lkVjdDc3RUWUQrZEdqWnNhUGFQcFc3ZHVpeGV2Smk2ZGV2bW1ML2R5Y25KYUo3b3VYUG5zTEt5VXA1MHpKMDdGMXRiVzZPRnRDcVZpbmJ0MnRHZ1FRT2o5U1QyOXZaOCt1bW5EQjgrWE5rdkJxQjE2OVpLMXBDc1QwRUFaYjdvaTFoYlcrUHI2MHR3Y0RCTm16WTErL1FpSjQwYU5lS0hIMzR3bXU1bENCNnkrL0tTTllGQTgrYk5zMTByQkprTENZVVFlVy84K1BIS1dwbnMrUHI2MHJadFd5VnhTdFo3WkZwYTVwNktzbStORVBuSHZYdjM4UFB6TXlxTGk0c2pLU21KRWlWS0VCY1hwOVFuSnlmejdOa3pTcFVxWmZKM2JQZytrcEdSd1pZdFcxaTJiQm50MjdmSDBkR1J6WnMzVTd4NGNZWU1HY0xZc1dPNWMrY09SWXNXNWRtelo0U0ZoU25mWCs3ZnYwL1pzbVhOZm5lSWk0dkw4ZnZKaVJNblRKSXBHZTQ1QUtWTGwxWWV0bVNuVFpzMjlPalJnMEdEQnVYWVRoUmNCVGFveVlsaHY1VS80L2svMHF6cldMSlNxVlFtQytTem5pUHJlWW9YTC81U05xMnFWS2tTbFNwVitzdkgyOWpZR1BWRG5zUUtVZkRNbVROSEdhbng4ZkVoUFQyZGFkT21HYldwV0xFaWtQbTA5L21ITm9hMWRDL0tEQ21FK09jMGFkS0VuMzc2U1hsOTRzUUp2dnJxSzl6ZDNaazNiNTd5OS9yMDZWTnNiR3o0K09PUHNiT3pZK0hDaFNiSmtLS2lvdmo4ODg4SkNRbGg1TWlSOU8vZm45V3JWMk5sWmNXMGFkTjQ4ODAzbVRObkR0T25UOGZkM1owbFM1WncvZnAxSmN2cGpSczNzazArZFBQbVRhTVJuSlFVNHoxYWs1T1RlZno0TVo5OTlwbnk4RGdrSk1Uc0ExNHZMeStqMGFtczUxeXhZZ1dyVjY4Miszdks3VDU1d25MSnQxY2hoUGdYZU91dHQ0RE1QYWp1M0xtRGw1Y1hMaTR1WnRzYU52ck5Tb0lhSWZJdnZWN1BtalZyV0w1OE9TMWF0R0Q2OU9rVUtsU0lwMCtmc21yVktuYnYzbzJ2cnk5TGxpeGg1TWlSOU83ZG02Ky8vbHJaOHc0eXA2TzV1TGp3elRmZlVLVktGWTRkTzBaaVlpSmZmZlVWa0puNTFOUFRremZlZUFPQTQ4ZVBLNHY5NCtMaXVIWHJGaTFidGpUcFczcDZPZ2NPSEtCWnMyWUF5ajU4NTg2ZE0ybmJwMDhmNWNGcVFrSUN2WHIxTWhuaFNVMU5wVVdMRm5oNWVlWHFkek5yMWl5U2twSnkxVlpZTmdscWhCRGlYK1RBZ1FOb05CbzZkT2hBZEhRMFAvendBME9IRGxXbW8rajFla0pEUTAwV0VCdUNHcGwrSmtUK2N2MzZkZWJNbWNQMTY5Y1pQSGd3STBhTUlDd3NqTzNidDdOdjN6NktGQ25DK1BIamVmLzk5MUdyMWZqNStURnAwaVErK2VRVG1qZHZ6cEFoUTVRUmxsNjllZ0VRRkJURTlPblRlZnZ0dDJuWHJoMTM3dHhSM2srbjA2RldxMm5jdURFSER4NGtMQ3lNLy83M3YyUmtaSmhkcDd4anh3NGlJaUtVTmM1anhveWhZY09HSkNjbjU3Z2h0NzI5UGRXcVZUTmJkKzdjT1VKRFEzUDErM240OENHdXJxNjVhaXNzbXdRMVFnanhMNkhWYXRtMWF4Y2RPblJRTWljYU5xMHpKT1c0Y2VNR3NiR3hSaHZ2d2YvU3JHZTNONVlRNHA4M2YvNThObS9lVE5teVpmSDI5aVkrUHA3Qmd3ZHo3ZG8xeXBRcHcvRGh3K25ldlRzYWpZWlRwMDZ4WnMwYUpreVl3T0xGaTltOWV6Y0xGeTdrbDE5K3dkWFZsYmx6NTlLalJ3K2o4NTg5ZTlaa0xjc3Z2L3hDMGFKRjhmRHdRS1BSc0czYk5tN2V2SW16czdNeUlweFZ4NDRkc2JhMnBucjE2a0JtYXVuMzNuc1ByVmFiWTFDVGt3WU5HdkRwcDUvbXF1MkNCUXVNMXVlSWdrdUNHaUdFK0pjNGV2UW9UNTgrcFUrZlBrQm02bmNYRnhlMmJkdW1CRFdHemZhZVgzdVluSndNU0ZBalJIN1N0R2xUQ2hjdXpPREJnN2wrL1Rvelo4NmtjZVBHekowN2wzZmZmUmVkVHNleFk4Zll1blVyUVVGQk5HM2FWSmxDK3RGSEg5R3laVXMyYmRxRWs1TVRwVXFWNHNpUkl3UUhCL1BaWjU4eFljSUUzbnZ2UGVXOWZIMTllZkRnZ1pMbXZVaVJJbnp3d1FmczNyMmJqSXlNYkRPVWhvYUdVcjkrZmZidjMyOVVydGZyWDNoOWtaR1JaR1JrS092OURINy8vZmRjQjBSaFlXSFpUclVWQllzRU5VSUk4UytRbUpqSXNtWExhTm15cGJLSEJFRFBuajJaT25VcWdZR0JWSzllblQxNzl1RGs1S1E4VlRWSVNrcENwVkxsbURWU0NQSFBhdENnZ2JJdlMvMzY5VGwrL0RpRkN4Zm0yclZyZlBmZGR4dzZkSWpZMkZpYU5Xdkd1blhyY0hWMTVkbXpaOHllUFJzbkp5ZDY5KzV0dENsMnlaSWxXYkprQ2JhMnRyaTR1Q2g3dXZ6eXl5K2NPWE9HdVhQbm9sYXJsZlpkdTNabHo1NDl5cFJXY3k1ZXZNak5temYvMHZWZHZYcVZLVk9tY1Bqd1lhUDlaVnhjWEJnd1lFQ3V6ckYyN2RxLzlON0M4a2hRSTRRUS93SVRKa3dnSWlLQzZ0V3I4L1hYWC9QMDZWT2VQSGxDVkZRVUFOdTNiOGZWMVpXSWlBaVQvYVVnTTZpeHM3TXoyY0JQQ0pIMzR1TGlPSGJzR0pjdlgrYlNwVXRFUjBkVHRteFoycmR2VDdkdTNhaFFvUUtKaVlsczJyU0oxYXRYbzlmcitlU1RUOURyOVVaLzAycTFHbTl2YjFhdVhNbkFnUU54YzNPalJZc1dMRm15aEs1ZHUrTHA2YW0wVFV0TFkrN2N1Y0QvTW8rTkhqM2FwRytEQnc4Mm1kWUdtZE5oWDdSUFRWUlVGTmJXMXBRc1dkS28zTmJXbHJKbHkrYnFkNlBSYUdUNjJiK0VCRFZDQ1BFdlVLOWVQYTVmdjg2OWUvY29XN1lzcFV1WHBtclZxamc2T25McDBpVWlJaUs0Y09FQzVjcVZvM1BuemliSDM3dDNqeElsU3VSQno0VVFMMkpqWThPS0ZTdW9VS0VDN2RxMXc4UERnN2ZmZmh1VlNrVklTQWl6WnMzaXh4OS9KQzB0amZidDJ6Tnk1TWhzLzU2clY2L09nZ1VMdUh6NU1xTkhqeVlnSUFDMVdrM05talhSYXJWWVcxdWoxV3FaTW1VS0FRRUJEQnMyak92WHI3Tng0MGFLRmkzS3h4OS9iSFMrK1BoNEhqMTZaUEkrT3AxTytka3dKUzR4TWRFbzFYUklTQWdWSzFZMEdoMkN6TFUrUVVGQnVmcmRQSDM2Vk5uWVhCUnNFdFFJSWNTL3dPREJneGs4ZUxEWnVnOC8vSkFoUTRZUUV4UEQvUG56MFdnMG5EeDVrbDkrK1lVU0pVb1FGUlhGcjcvK211MzBFaUZFM3JLMXRlWHc0Y05ZV1ZtaDFXb0pEQXhrMGFKRm5EcDFpckN3TUlvVkswYVBIajNvM3IxN3RudnBHWVNIaDNQbzBDRzJiTmxDUmtZR3c0WU40L0xseS9qNCtIRHc0RUcrL2ZaYkpreVlRRUJBQUwxNzkrWS8vL2tQeWNuSkRCMDZsR1hMbGhFWUdNalhYMyt0N0grM2ZQbHlsaTlmbnVON0d0SkVUNXMyRFE4UEQ5UnFOYkd4c1J3N2RveVdMVnVTa0pDZ0pDdEpTMHVqYWRPbWZQNzU1N242M2N5ZlA1OW56NTRwZ1ZXeFlzVmtiV0FCSlVHTkVFTDh5NTA5ZTViYnQyL1R1M2R2UER3OEFMQ3lzbElXOWxwWldWRzNibDFHakJpUmw5MFVRbVRqNHNXTG5EaHhncUNnSUc3ZHVrVmFXaG9PRGc0MGJkcVVrU05INHU3dS9zSXY4dmZ2MzJmczJMR0Vob2FpMFdobzM3NDlnd1lOVXFaNW5UOS9IcTFXUzU4K2ZYajgrREdmZlBJSlE0WU1BVEtEcXVYTGx6Tmx5aFJPbno3TnNXUEg2TmF0R3dERGh3K25mZnYySnUrbjArbjQ4TU1QZ2N4OXRJWU1HY0wyN2RzNWZ2dzRrTGtSdUt1ckt5TkdqR0RGaWhWczNiclY2UGdqUjQ3OHFkK1JJUm5LckZtemVQLzk5Ly9Vc2NJeVNGQWpoQkQvY3ExYnQwYWxVaGw5MERkdDJwVGZmLzhkclZhTFNxWEN5c29xRDNzb2hNaUpTcVhpNHNXTHVMaTQwTHAxYTJyVnFrWE5talgvMU4vdGE2KzlScjE2OVJnd1lBQXRXclJRc3B3WkdESWk5dXJWaThxVksrUHU3bTVVWDdSb1VSWXVYTWlCQXdlVUlHYjc5dTJvMWVwcysvSDc3NzhyUHc4ZlB0d29hVUZXNDhhTk03dldUNGlzSktnUlFnaEJxMWF0ekpZYmR2Y1dRdVJmOWV2WFo5ZXVYWC9ySENxVmlrbVRKcjJ3WGYvKy9YTThSOVpwcXJKWnIvZ25xVi9jUkFnaGhCQkNDQ0h5THdscWhCQkNDQ0dFRUJaTmdob2hoQkJDQ0NHRVJaT2dSZ2doaEJCQ0NHSFJKS2dSUWdnaGhCQkNXRFFKYW9RUVFnZ2hoQkFXVFlJYUlZUVFRZ2doaEVXVG9FWUlJWVFRUWdoaDBTU29FVUlJSVlRUVFsZzBDV3FFRUVJSUlZUVFGazJDR2lHRUVFSUlJWVJGazZCR0NDR0VFRUlJWWRFa3FCRkNDQ0dFRUVKWU5BbHFoQkJDQ0NHRUVCWk5naG9oaEJCQ0NDR0VSWk9nUmdnaGhCQkNDR0hSSktnUlFnZ2hoQkJDV0RRSmFvUVFRZ2doaEJBV1RZSWFJWVFRUWdnaGhFV1RvRVlJSVlRUVFnaGgwU1NvRVVJSUlZUVFRbGcwQ1dxRUVFSUlJWVFRRmsyQ0dpR0VFRUlJSVlSRms2QkdDQ0dFRUVJSVlkRWtxQkZDQ0NHRUVFSllOQWxxaEJCQ0NDR0VFQlpOZ2hvaGhCQkNDQ0dFUmJQTzZ3NWtKME9iUWRDTjRMenVoaWdnZ200RWs1NmVudGZkRUhsQTdpWGlaWko3eWIrYjNFL0V5eVQzazVjcjN3WTF5U2twTEY3K1BUWTJObm5kRlZFQXBLZW5FeGNmbjlmZEVIbEE3aVhpWlpKN3liK2IzRS9FeXlUM2s1Y3Izd1UxYVhwZFJDR1ZLa0tuMTJ0aTQrTHl1anY1bWw2blIyWDRHVkNwVlRrMUZ3QjYvYU0wdlQ0aXI3c2hYajJkU2grbFJ1NGx1U0gza3I5QTdpWC9LdkxkSlBma2Z2SVh5UDNrcGNoM1FjM0Q0R3UzWDY5Y3M2L2EycVpNWHZjbHY5UFk2TjhxYkszdXIxYXBiSkxUTTlha2FsVjM4N3BQK1YyR1NoLzk4T2ExMjNuZEQvSHEzYjhkR0NiM2t0d3BaS1Z6TGxMSXVyc09iSkxUdEp2VGRWWmhlZDJuL0U3dUpmOHU4dDBrOStSKzh1ZkovZVRseUhkQkRhQzdmK2UvUVVCUVhuY2t2M056YzlPclZLcXFlcjFlWTJkamRTZjRlc0RKdk82VEVQbUkzRXR5eWMzTnpVT2xVcm1wOUhxTmZXSHJhUUVCY2k4UjRqbHlQOGtsdVorSXZDTFp6NFFRUWdnaGhCQVdUWUlhSVlRUVFnZ2hoRVdUb0VZSUlZUVFRZ2hoMFNTb0VVSUlJWVFRUWxnMENXcUVFRUlJSVlRUUZrMkNHaUdFRUVJSUlZUkZrNkJHQ0NHRUVFSUlZZEVrcUJGQ0NDR0VFRUpZTkFscWhCQkNDQ0dFRUJaTmdob2hoQkJDQ0NHRVJaT2dSZ2doaEJCQ0NHSFJKS2dSUWdnaGhCQkNXRFFKYW9RUVFnZ2hoQkFXVFlJYUlZUVFRZ2doaEVXenp1c09DQ0dFRVBsTmhiZHF2VmJJeHZxdHZPNUhmcGVoeDA2Ti9yRk9oNjNPeHI2WmMvVTY2WG5kcC93dU5UVTFOQ0wweHIyODdvY1FCWTBFTlVJSUlVUVd6czUxbkxIUis2SFNWOC9ydnVSMzhTbDZOZWdCVlRPVmxib0pLbjFlZHluZks2d3BkTi9adVU2UHNMQXJZWG5kRnlFS0VnbHFoQkJDaUt3ME9LT2l1Z3BWT1R0Ylc2eXNyZks2UjZJQXlOQm1rSnlTZ2s2djE2REJHWkNnUm9pWFNJSWFJWVFRd2d3N1cxdkdmallTbHhyVjhyb3JvZ0FJdWhITTR1WGZFeHNYbDlkZEVhSkFrcUJHQ0NHRU1NUEsyZ3FYR3RWbzFPQ2R2TzZLS0NCc2JHenl1Z3RDRkZpUy9Vd0lJWVFRUWdoaDBTU29FVUlJSVlRUVFsZzBDV3FFRUVJSUlZUVFGazJDR2lHRUVFSUlJWVJGazZCR0NDR0UrQWVrcDJlL0wyVjZlanJKeWNtNVBsZElTQWhCUVVGbTYySmlZZ2dPRGthbjAvM3BQbG9DclZaTFdscmFuejd1OXUzYnpKMDdsNVNVbEZmUUt5RkVYcE9nUmdnaGhIakZ0Rm90SDN6d0FidDM3elpidjJUSkV0cTFhNWZyYzAyZVBKbng0OGNUSHg5dlVuL28wQ0Y2OSs1dDh1VTlKaWFHUC83NHcrdzVSNDRjeWFwVnEwaExTK1BodzRlNS9xZlZhcFZ6UkVWRm1kUWIrcGVTa2tKU1VsS08vM0lLK3JMeTlmWEYwOU16VjIyekNnOFBaK3ZXcmJsK0h5R0VaWkdVemtJSUljUXJGaEFRUUV4TURKVXJWLzdiNTFxelpnMmhvYUdzV2JPR29rV0xjdm55WmNxVUtZT1RrNVBaOXZIeDhXemN1SkV0VzdidzJtdXZzWG56WnRUcS96M1RqSXFLNHNLRkM5U3ZYNS9nNEdBR0RoeVk2NzdzM2J1WDExNTdEWUNoUTRjU0hoNXVWRDk0OEdCR2poeEorL2J0ZWZyMGFZN242dGV2SDZOSGo4NzFlNzhzTFZ1MkpDa3B5V3pkZ1FNSEtGbXk1RC9jSXlIRVh5RkJqUkJDQ1BHS25UeDVFa2RIUi9SNlBVZU9IREdwdjNmdkh1bnA2V2JyQUZxMGFJR05qUTJYTDE5bTllclZqQjgvbmxxMWFxSFZhdkh4OGFGbzBhTDQrZmtaN1lQeTRNRUQ5dS9mejk2OWUwbExTNk50MjdiMDY5ZlBLS0FCT0hIaUJBQ2VucDZVS2xXS3hZc1h2L0I2cmwrL3pzcVZLMDNLKy9mdlQ4K2VQUUg0ejMvK1kxVFhxbFVyT25YcVpQWjg0OGVQeDhIQndhaFBkKy9lTmR2Mjl1M2JhTFZhVnE5ZWJiWmVyVll6ZVBEZ0YxNkRRVkpTRWxXcVZLRnAwNlpLMmZYcjF6bDkrblNCbmNJblJFRWtRWTBRUWdqeENtbTFXZzRkT2tTSERoM1l0MitmMmNCRnE5V2kxV3I1NXB0dnpKNmpZY09HUkVSRU1IYnNXRnExYWtYMzd0MEJzTGEyNXV1dnYyYm8wS0VzWHJ5WXNXUEhLc2YwN05tVG9rV0wwcjE3ZDNyMTZvV2pveU8zYjk4Mk9mZStmZnVvWHIwNmxTcFZBc0RkM2YyRjE1U1JrV0cydkVpUklwUXRXeFlBS3lzcm83cnk1Y3ZUc0dGRGsyTU1VOU95am9nY1BYcVVvMGVQb3RGb1ROcW5wNmVUa1pHQm41K2YyVHE5WHE4RU5kSFIwZnorKys4QXlocWs0OGVQbzlGb0tGV3FGTys4azdteGFxMWF0Umd5WkloeW51M2J0M1A2OU9uc2Z3RkNpSHhIZ2hvaGhCRGlGVHA5K2pTeHNiRjA3TmdSWjJkbnBrNmRhdEptd1lJRkhEaHdnT1BIajVzOVIzcDZPc09HRFNNeE1aRzB0RFJHang1TlhGd2N6NTQ5SXpZMkZyMWV6NVl0VzJqUm9vVnl6T2pSbytuU3BRdDJkblpBWnVEVXMyZFB4b3daUTkrK2ZZSE1ML3JCd2NGOC92bm5BUHp3d3c4dlhFai85dHR2LzZYZmc4SFRwMDk1K1BBaHhZc1hSNjFXczNYclZ2UjZQVFZyMWpScVY2eFlNYk8vRDI5dmIvejkvVGw3OXF4SjNmVHAwOW03ZDYveSt1N2R1MHFnYUZqL00zdjJiQURxMTYrdkJEVkNDTXNuUVkwUVFnanhDbTNldkJsN2UzdWNuWjBCdUhidEdsRlJVVVp0RE5QUC9QMzlUWTczOVBURXhzYUc5OTkvbnhzM2JwQ2NuRXpKa2lXcFZLa1NKVXFVb0ZpeFloUXZYcHpaczJjemE5WXMycmR2RDJBVTBBQThlZklFZ0tKRml5cGxXN1pzQWNEUjBSR0E5ZXZYRXhzYm0rUDFEQnc0a09yVnE1dXRpNHlNSkNBZ0FJRFUxRlN6YlI0K2ZNaUFBUU9NeXZyMTYwZVZLbFZ5Zk4rL29tSERoa3J3TTMzNmRIYnYzczNodzRlTmZnZENpSUpCZ2hvaGhCRGlGUWtJQ0NBZ0lBQjdlM3VsYk4yNmRadzZkWXJDaFFzclpZYnBaOTdlM2twWlJrWUc2ZW5wbkQ1OUdqczdPN01qUEZuWjI5dFRwa3dacmwyN0JrQmdZS0F5M1V1bjAzSHMyREVBWlpyWi9mdjNUYWJDL2ZUVFQ3bTZydXltWmgwNGNJQkRodzRCWkR2aVU3MTZkZno4L0pTZzU3WFhYcU5jdVhKbTI1b0xqQXpyWEhLcWU1NWVyNWZwWkVJVWNCTFVDQ0dFRUsvSTBxVkx6WmEvL2ZiYnJGMjdWbms5Yjk0OERoNDh5TTgvLzZ5VTdkeTVreGt6WmlpdkV4SVNhTjI2ZGJidjFhSkZDM3g5ZlhGd2NNRFIwWkVSSTBZb1NRSDBlajE2dlI1WFYxZGNYVjBCV0xGaUJkYlcxbjlwejVmc0RCMDZWRm1iOHRGSEh4blZSVVpHY3VuU0plVzFTcVVDTWxNdGg0ZUhVN0prU2Q1ODgwMmwvdG16WnptdTc4bXU3dmxFQ0FDLy9mWWJqeDgvQmpLVEVOU3RXemZiYkhGQ0NNc2tRWTBRUWdqeENodzZkSWlyVjYvU3FWTW5zOVBLc3RMcjlVYVp5N0pyazVLU1F2ZnUzV25ldkxsUjNiZmZmcXVNakpRb1VZSmR1M1lSR0JoSVltSWlrUGxGMzlIUmtWcTFhcUZXcTdsMDZSSkhqaHhoNE1DQnJGdTN6dWhjTFZxMHlIYnEyTjY5ZXlsZHVuU08vY3pPa1NOSGxKR2g1d01QblU1SHExYXRqSUk0T3pzN3M0a1R0bTNieHJWcjEvajIyMjlONm5idDJzV3Z2LzVxdHJ4VXFWSThlZktFelpzM3MzVHBVcFlzV2FKTWVUTUVXRUlJeXlWQmpZVndkbmJXMk52YkY4dGFwdFBwU3FyVmFyVktwVkpsWkdTVXJGV3JWdG1zOVFrSkNjL0N3c0prNjJRaGhNZ0QxNjlmcDBlUEhqZzdPNXNFTmMrZVBUTXFDd2tKUWF2VkdwVUZCd2ViUGErenM3TkpGakZiVzF2bDUrM2J0N05od3dhVHFXUjZ2WjcvL3ZlLzFLcFZpd01IRHVEczdFeTNidDFNZ3Bxa3BDVGVlKzg5bzBYMElTRWhiTm15NVcrbE9CNHdZQUNsU3BWaTdkcTFIRDE2Vk1tT2xwQ1FRTXVXTFUzVzFOalkySmpkWlBPWFgzN2grdlhyWnV2T25UdG5VaFlhR3NyUFAvOU1yMTY5MkxKbEMvUG56OGZMeXdzdkx5OTI3OTZOVnFzMW1oNG9oTEJNRXRSWWlLSkZpMWF4dHJiZW43Vk1wVkpwOUhwOUtiMWVyN0t5c2xxbVZxdU5BcGhpeFlwOUJBVDhveDBWUWdnQlFMZHUzU2hkdXJTeXhzU2djT0hDUkVaR0dxMmZTVXRMUTYvWG02eXBNV2YrL1Brc1dyVElxQ3cxTlZYWkJETStQcDdJeUVpbFRxL1g4OHN2djdCeTVVcHUzNzdOOTk5L1Q3dDI3ZWpjdVRQVzF1YS9Ccno5OXR0MDd0eFplWDN1M0RrbHFVQk9IajE2UkdCZ29OS241OVd0VzVmNTgrZHorZkpsNnRldkQ0Qy92ejlwYVdsNGVIaTg4UHgveGVMRmkzRjJkcVp1M2JwczJiSUZCd2NIbGk1ZFNtUmtKS21wcVdpMVdxTTljb1FRbGttQ0dnc1JHQmg0bzA2ZE9qcTFXdjFtMXZJc1ErYmxzZzZmNi9YNnNLdFhyMTcvQjdzb2hCQWlDME8ycytmTm1ER0QrL2Z2bzFhcmxYVWR2WHYzcGtLRkNzeWRPMWRwZC9yMGFUWnYzbXl5MzB2ZnZuMXAxYXFWVWRrWFgzeGg4ajZKaVluODlOTlBiTisrbmJDd01KeWRuZkgxOWFWT28zdXRwd0FBSUFCSlJFRlVuVHJLT2FPam8vL1dOVDV2Ly83OUhEeDRFRENmS0tCR2pScTgvdnJySEQ1OFdBbHE5dTNiUiszYXRYbnJyYmVNMnFhbXBySjkrM2FUYzRTRmhhSFZhczNXaFlTRUdMMCtmLzQ4SjArZU5KbkdWcXBVS1VxVktzWERodytCelBUUlFnakxKa0dONWRBQ3E0RnY5WHA5amczL1A3alpDS1MvK200SklZVDRNN1JhTFY1ZVh1aDBPdGF2WHcvQW5UdDNlUC85OTQzYU5XdldqR2JObXBrY1g2Wk1HYXBWcTJaVWxqV1Rta0hyMXExSlRrN0d6YzJOVHo3NWhQZmVlOC9zSXZxWEpTVWxoWkVqUjlLL2YzL0FORkdBUWE5ZXZaZ3padzQ5ZXZUZzFxMWJYTHQyalNWTGxwZzluMkZQR1hPeXExT3IxYVNscFZHb1VDR0tGU3VHaTRzTEgzendBU2RQbmpScGUrUEdEWUJzVTFRYmZQZmRkelJwMGtRSnhJUVErWThFTlJaRXBWTHQwK3YxazFVcWxiMWVyemRaMkdnbzArdjFDUmtaR1FmenFKdENDQ0Z5WUcxdHpadzVjeGc4ZURCRGhnekIzZDJkakl3TTNuMzMzVndkLzZMcFp3YnQyN2VuYTlldVJpTWcwNmRQcDFPblRpWWJYVDV2M3J4NUxGaXdRSG45b29kcGVyMmUrUGg0TkJyTkMvdmZ1WE5udG03ZGlxK3ZMdzhmUHNUVDA1UEdqUnVidFBzcm0yOGFiTnEwaVo5Ly9wazVjK1l3Wjg2Y2JJTzVTNWN1VWJ4NGNkNTQ0NDBjKzN6OCtISGk0dUlrcUJFaUg1T2d4b0lrSnljL3NyT3p1d1hVZlVIVDYxWldWdmYvaVQ0SklZVDQ4NXlkblZtN2RpMURoZ3hoL2ZyMVZLbFNoZGRmZnoxWHgrWjIrdG5FaVJPTlhtZGtaTEJueng1S2x5Nzl3cUNtZGV2V1pyL0FaemRONjlHalI2U21wbEt4WXNVWGRSOGJHeHRHang3TjJMRmpzYmEyWnZ6NDhTWnRQRHc4ak5JNy8xa1BIejdrMnJWcjJOcmFVcVJJRWJOdFVsSlNPSDc4T083dTdpL01mdmIwNmRPL25QVk5DUEhQa0tER2d0eThlVFBPemMzdExPQUdxTEtPMWhpZW91a3pmL2d0UGo3K1NaNTFWQWdoUkk0aUl5Tlp2MzQ5TVRFeFZLbFNoWkNRRU5xMmJVdmJ0bTFwMXF3WnRXdlhwbENoUW1hUHpXNzZtZUh6d1BCZnJWWnJsQWpnMGFOSDZQVjZ5cGN2bjJQZlBEdzhhTjI2TlUyYk5zMjJqVmFyTlhxdml4Y3ZBcGoweTV4TGx5NHhmZnAweXBVclIweE1EQ05HakdENjlPbEdVOERhdEdtVDdmRzJ0cmJLWnFYWkpUb0lDQWlnVXFWSzJRWTBrSm5tT1RvNm1vRURCNXJVR2E0ck5UV1YyTmhZa3BPVHFWQ2h3Z3V2VFFpUmR5U29zU3pwT3AzdW9wV1ZWYnhlcnplYnFrV2xVcVZrWkdSY3ZIUG5qdmxOQm9RUVF1U0psSlFVVHB3NHdkR2pSemx6NWd3bFM1Wms2dFNwZE96WWtRY1BIckJ0MnpZT0h6NnNKQWR3ZG5ibTlkZGZwMnpac256NjZhY201N3R6NXc1SlNVbkV4TVFRR2hxcWpLeVVMWnVaM1gvbHlwVktrS0hUNlpRc2JEVnExTWl4bjdObXpUSXBPMy8rUE1IQndVcWdkZmp3WVNCelR4eklUQkR3emp2dm9GS3B1SERoQWpxZGprZVBIaGtGRlUrZVBHSEtsQ2tjUG55WWQ5OTlGMTlmWDZLaW9wZzhlVEo5Ky9iRnc4T0QzcjE3VTY5ZXZSejc1K0xpd280ZE8vRHk4c0xGeGNXb1RxL1hjL1BtVFc3ZHVrVy9mdjJ5UGNlTkd6ZFl0bXdaYmR1Mk5VbFFBQ2lCMzVRcFU1U3kyclZyNTlndklVVGVrcURHd3VqMStyTjZ2VDRLeUM3LzVETzlYcC85UkdNaGhCQjV3dHJhbWwyN2RwR1JrY0ZYWDMxRm16WnRsQ0NoWXNXS2VIbDVNWHIwYUlLQ2dnZ0lDT0RHalJ2Y3UzY1BWMWRYTkJvTjZlbkd1Vjh1WDc3TTl1M2JVYXZWTkd2V1RGbWczN0psUy96OS9kbTBhUk5wYVdsS2V3Y0hCd1lQSGt6bHlwWC9kTitqb3FKWXNtU0pNaXVnVktsU0RCOCtuQ0pGaXBDZW5vNnRyUzJEQnc4bVBqNmVVYU5Hb2RmcmNYSnlNcG9tWjJOalExaFlHRE5tekZESzdlM3QyYlJwRTRjT0hXTGR1blU4ZVBEZ2hVRk51M2J0dUh2M0x2NysvdnorKys4bTYzMktGQ2xDdTNidEdEWnNXTGJuV0xObURXKysrYVpSMEpLVnU3czduVHQzNXZMbHkxaFpXZkg1NTU5bm04MU9DSkUveUJhNkZzak56VzJYU3FYNjZQa2J1VXFsUXFmVCtWKzVjcVZsSG5WTkNHR0IzTnpjUEZRcTFUYTlYcThCT2dVRUJKaW1pZm9YY2E1ZXB6a3EvVmFIb2tYTHJWeThnRVlOM25ueFFibGtMc2xMWHRKcXRkeTZkWXVLRlN2bUtxMXhidnVmMDlTdy9FQ3IxWktVbFBTUDdrOXo0ZUlsUHZQNmdzZFBuc1NpcDNQWXpTdS8vR052L2crUyswbkJWN2R1M1VDZ2xsNnZueEVRRVBBbDhOZDM1WDJKWGwxdVIvRXFyYyt1UXFWU3Jmd25PeUtFRUNMMzhsTkFBNW1qUnk0dUxybmVweVczL2MvUEFRMWs5azgyM0JTaVlKR2d4Z0xGeDhjZjBldjFqN0tXL1g4cTU4Zng4ZkVIOHFwZlFnZ2hoQkJDNUFVSmFpelEveWNCMkczbWlkbCtTUkFnaEJCQ0NDSCtiU1Nvc1ZBNm5XNEhvTTFTcE0zSXlOaVpWLzBSUWdnaGhCQWlyMGhRWTZIVWF2VjE0STVLcFRMTWNiNmpWcXR2NW5HM2hCQkN2QUp4Y1hHdi9EMU9uejdOeVpNdlh0TWRIaDdPOWV2WHpkWUZCUVh4eHg5L3ZPeXUvV2wzNzk0bE9EZzRyN3NoaFBnSFNWQmpvV0ppWXVMMWV2MXYrdi81TFRrNVdUYmNGRUtJQXNiUHo0KzJiZHNTRmhiMlN0OW53NFlOckYyNzlvWHRObS9lekpneFk4eldqUjgvSGo4L1A3TjFPcDJPK1BqNEYvN1Q2ZjUrSWlWdmIyOG1USmp3dDg4amhMQWMrVHM5aWNoV1dGaFlTdkhpeFg5VnE5WGQ5SHE5V3EvWC94b2NIQnlmMS8wU1Fnanhjcm03dTdOOCtYSzh2YjN4OC9ORHJjNzVlZVRaczJlSmlJZ3dLWGR3Y0REYU55WTNJaU1qVGZiSFNVaElRS2ZUbVIyUnljaklJREV4MGFUT3hzYUdoSVFFZXZUbzhjTDNIRFpzR0tWTGw4NjJ2bGF0V2xTcFVpWEhjK1QzbE5KQ2lKZFAvdUl0bUY2dlB3ZEVxVlFxTzUxT2R5NnYreU9FRU9MUGk0eU01T2pSb3ptMmVmMzExN0d4c1dIVHBrM1p0bW5idGkyT2pvNzg4TU1QbkRsenhxUytVcVZLZnpxb0dUMTZOTGR2M3paYjE2bFRKN1BsL3Y3KytQdjdHNVc5K2VhYmJOaXdnV1hMbHJGdzRVSUtGeTdNSjU5OG90UnYzYnFWVzdkdTRlM3R6ZVRKazRtTmpjWFIwZEVraGZUang0OFpNMlpNcm9JYUd4dWIzRnlpRUtLQWtLREdnbDI5ZWpYQXpjMHRHQ2gyOWVyVmdMenVqeEJDaUQ4dlBEeWNoUXNYVXFoUW9SeEhZU0lpSXJoeDQ0Wkp1VTZuSXkwdERUYzNOeHdkSFFHb1VhT0dVUUEwZnZ4NDd0NjkrNmY3NXV2clMwcEtpbEhaeG8wYitlMjMzMWkwYUpGSmV5OHZMMnJXck1uZ3dZT055alVhRGJhMnRqUnMyQkFIQndmczdPeG8yTENoVXUvdjc4LzkrL2RwMkxBaDgrYk40K09QUDJiTm1qVTRPVGtwYlo0K2ZVckxsaTJwV0xIaUMvdXQxV3F4dGJYOXM1Y3JoTEJnK1RLb3FmQldyZGNLMlZpL2xkZjlzQVJKYWJyTGFyV3FrSFAxT3MzenVpK1dJRFUxTlRRaTlNYTl2TzZIRUVJOGI5NjhlYmk3dTVPUWtJQkdvekdaUGhVYUdrcEVSQVNOR3pjMkdzRTRmZm8wbzBlUHp0VjdMRnEwaVBYcnM5Mi9HWUI2OWVvQk1IejRjSVlNR2NLREJ3OVFxOVdVTDE4ZWdNNmRPMU81Y21WY1hWMU5qdjM0NDQrcFVLRUNycTZ1NlBYNmJEZnIxT2wwcEthbUdyMDJNQVF5RVJFUlJrR05JYUNyVWFPR1V1Ymg0WUZXbXpVUmFLYVVsQlJVS2hWTm1qVEo4VnA3OSs3TnlKRWpjMndqaExBTStTNm9jWGF1NDR5TjNnK1Z2bnBlOThVU3BHYWdScWZYbzZKWFh2ZkZFaFRXRkxydjdGeW5SMWpZbFZlNzRsWUlJWExKeXNvS2pVYURsWlVWQU45ODh3M0J3Y0VNSFRxVXRtM2JLcU0zMjdadFkrZk9uZno2NjY5R0FZL2grQmV0dFFIdzlQU2tRb1VLWnVzMmJkcEVSa1lHQXdZTUFLQm16Wm9Bekpremg5RFFVTmFzV1lPam95TW5UNTdreElrVDlPelpFd2NIQitYNGdJQUFGaTFheElvVksvanh4eC9adlhzM1U2ZE94ZG5aMmVTOVRwOCtqYnU3dTFGWnBVcVZBSEIwZEVTajBSQWVIazc5K3ZXVitwczNiMUs4ZUhIS2xTdW5sTFZxMVlxTWpBeVQ4Ly8wMDArVUtGSEM1RDBNNHVQak9YNzhlTFpCbHhEQzh1UzdvQVlOenFpb3JrSlZ6czdXRml0cnE3enVrU2dBTXJRWkpLZWtvTlByTldod0JpU29FVUxrQzI1dWJwdzllMVo1UFh6NGNPYk5tNGUzdHplYk5tM0N5OHVMK3ZYcks2TVp6NC9ndUx1N0d4MmZFMWRYVjdNakxBQkhqaHdoTFMyTnJsMjdHcFY3ZTNzellNQUFKa3lZUVAzNjlkbXhZd2MrUGo1R0FRMWtKZ2t3akpEVXFWT0g3ZHUzMDd0M2J5Wk1tR0N5L3FaZXZYcDRlWGtwcjllc1djT2RPM2VVMTFXcVZDRW9LSWpPblRzclpaY3VYY0xOemMzb1BGT21UREY3TFQvKytDT3VycTVNblRyVmJQM3QyN2M1ZnZ3NEdvM0diTDBRd3ZMa3Y2RG0vOW5aMmpMMnM1RzQxS2lXMTEwUkJVRFFqV0FXTC8rZTJIOWdyd2NoaFBncjlIbzlEeDgrNUkwMzNtREpraVdjT25XS1diTm1jZnYyYmVyWHIwOWFXaHFGQ2hYSzFibFNVMU9OZ29URXhFVGw1eHMzYnZEenp6OHphdFNvWEoyclJJa1NUSjgrbllFREIzTDE2bFVtVDU3TWh4OSthTkxPRUhSWldWbmg1T1NFbjU4ZmMrZk9OZHRuZTN0N3FsWDczK2Q3c1dMRmpPcnIxS25EaFFzWGxOZHBhV2xjdlhyVktCREtUa0pDQWhrWkdTYm56TXFRMGExdzRjSXZQSjhRd2pMazI2REd5dG9LbHhyVmFOVGduYnp1aWlnZ0pCT09FQ0kvTzNEZ0FMNit2clJyMTQ2aFE0Znk3cnZ2MHFCQkF5VW9TRXhNeE03T0xsZm5DZ2tKTVVtZmJKamU5ZHR2ditIbjUwZWRPblZvMnJUcEM4OFZFUkhCd29VTGdjeFJJc014aHc0ZE1rb2lFQklTQXNESmt5ZTVlVE56TCtocTFhcVJtcHJLbFN0WHFGT25UcTc2RHBtalZ4czNiaVF5TXBKeTVjcng2Nisva3BxYW11MTBzcXdNNmFTelRsTjdYbHBhR2lCQmpSQUZTYjROYW9RUVFvaC9rL2ZmZjUrSWlBZzJidHpJd1lNSGFkKytQZVBIajFmV3lrUkhSMU95Wk1sY25ldU5OOTVnK3ZUcHl1dnZ2dnVPUjQ4ZUFkQzllM2MyYk5qQW9rV0xjSGQzejNZdGpsYXJaZTNhdGF4ZnY1NUtsU3F4ZXZWcVJvOGV6YnAxNjVnNGNTTExseS9ueVpQLzdmbHNXTnV5ZnYxNmszTjI3dHpaS0tnNWZmcTAwU0wrOVBSMG82UUFqUm8xd3Q3ZW5tUEhqdEd2WHo4T0hqeUltNXVia3F3Z0o0Ymd5aERFbVdOSVVpQkJqUkFGaHdRMVFnZ2hSRDVnWjJmSHNHSEQ2TmF0Rzk5Ly96M2g0ZUZHYXo3KytPTVBaZkgraTJnMEdxUHBYZmIyOWtwUW85Rm82TisvUHdzWEx1VHc0Y08wYmR2VzdEbXNyS3k0YytjT0F3Y09aTkNnUVVEbTZNZmh3NGZ4OHZKaS8vNzlSdTNYcmwzTDBxVkxHVHAwcUVsSzUrZlZxbFhMWkorYSsvZnZLNjhMRnk1TWl4WXQyTDU5TzU2ZW5ody9mcHl2dnZvcVY5ZHVtTFpXcTFhdGJOc1lnaHBaVXlORXdTRkJqUkJDQ0pHSHJsNjl5cjE3eHBubVhWeGNjSEZ4VVFLSGhJUUVZbU5qeWNqSU1Ba21ETXFVS1VPalJvMXk5WjRmZmZRUnExYXQ0c1NKRTlrR05TcVZpdG16Wnl1dlo4eVlRVmhZR0ZxdGxzREFRSk5GKzFldlhnWGc2TkdqTHd4cVNwUW9ZWGFmbXF3R0RCakFqei8reU1pUkl5bFhyaHl0VzdkKzRYVWxKaVp5NnRRcEtsV3FsT09vVGxKU0VvRHNaU05FQVNKQmpSQkNDSkdIOXUzYng3NTkrM0xWOXNLRkMwWUw2TE5xM0xoeHJvTWFlM3Q3MXE5Znp4dHZ2UEhDdG5xOW5nVUxGdkRqanoveTNYZmZNV3JVS083Y3VXTVUxRHg1OG9SZmYvMlZEei84a0I5Ly9KR2dvQ0JjWEZ4eTFSZkQ1cUZKU1VuczJMR0RCdzhlTUhyMGFKeWRuWG4vL2ZjNWV2UW8zdDdldVZvWHVXSERCaElTRXZqNDQ0OXpiR2NJYW5LN1Jra0lrZjlKVUNPRUVFTGtvY21USnpOeDRzUnM2OCtjT2NQRWlST3BYTGt5YTlldVZmYXplVjUyNWRsNTg4MDNYOWdtSmlhR2I3NzVoZ3NYTGpCLy9ud2FOMjZNZzRNRE1URXhSdTFXcjE2TmxaVVZFeVpNNE9iTm04eWFOWXQxNjlZWjdRTVRGUlhGdFd2WGVQejRNU2twS1h6KytlZjg4Y2NmUEhqd0FLMVdpNVdWRmJ0Mzc2WjY5Y3h0Nm9LRGd6bDkralJxdFpvZmZ2aUJWcTFhNVRoZDdPclZxL2o1K1ZHMmJGbTZkT21TNDNVbEpDUUFFdFFJVVpDOGVLY3VJWVFRUXJ3eTF0YldGQzVjMk9SZm9VS0YyTFZyRjVNblQ4Yk96bzdidDIvVHBVc1h0bTdkU2xwYW1rbjdyUHZYM0x4NWt5Wk5taWovZnZubGx6L2RMNTFPeC9EaHd3a05EV1g5K3ZVMGJ0d1l5QXlldEZxdDB1NzA2ZFBzMkxHRC8vem5QeFFwVW9RUkkwWncvZnAxMXE1ZGEzUytnSUFBSmsyYWhGYXJwVXFWS2pnN085TzNiMStXTFZ0RzY5YXRjWEp5WXV2V3JYaDdlM1ByMWkxR2pCaUJxNnNyZm41K2hJYUc4dW1ubnhxbHBzNHFNRENReno3N0RJQ3Z2LzZhSWtXSzVIaHQwZEhSQUNaNzdRZ2hMSmVNMUFnaGhCRDVpRmFyNWVlZmY4YlB6MC9abzJibXpKbEVSa2F5ZnYxNmxpNWR5cXBWcStqUW9RTjkrdlF4eWhwbVVMcDBhWHIxNnFXOC91bW5uNVM5V2JLVGtKQmdOSEtoVnF1Wk9YTW1wVXVYVm9LRXFLZ29ZbUppbFBVcTU4NmQ0NHN2dnFCMjdkcjA3ZHNYQUE4UEQ5cTBhY095WmN0UXFWVEsraHBQVDAvT25UdG5kaHJaNGNPSGxaOVBuanpKMUtsVGVlT05ONWcvZno2MnRyYk1uVHVYTVdQRzBMOS9mMmJObWtYbHlwV1Y5dnYyN1dQbXpKbWtwYVhoNit0TGd3WU5jcnpPcEtRa1RwdzRRWkVpUlhKTSt5eUVzQ3dTMUFnaGhCQjU3TW1USi96KysrK2NQMytlWDM3NWhiaTRPTXFWSzRlUGp3OXQyN1pGclZaVHZIaHhac3lZd2FoUm85aTBhUk43OSs1bHg0NGR2UHZ1dS9UdDI1ZTZkZXNxNXl0VnFoVDkrL2RYWGdjR0JuTDM3bDNsZFhSME5HdldyS0ZJa1NJVUtsU0lCdzhlY092V0xUcDE2bVRVTDJkblovYnMyVU5NVEF4V1ZsWWNQSGlRd29VTFU2OWVQWll1WFlxZm54K3VycTRzWExqUWFQcmIxS2xUZWZyMEtVdVhMdVhpeFl0NGVYbFJwVXFWSEg4SHFhbXArUGo0c0gvL2Z0NTk5MTE4ZlgyVmhmeU5HemRtd1lJRmpCczNqajU5K3JCNjlXcktsQ25Eekprek9YWHFGSFoyZHN5Y09STVBEdytqYy83ODg4OXMzcndaQndjSGJHMXQwZWwwWExseWhlam9hSHIyN0psdE9tc2hoT1dSb0VZSUlZVElRNFl2OHBBNU90SzRjV002ZE9pQWg0ZUgyVkdOaWhVck1uSGlSRDcrK0dQV3JWdkg3dDI3T1hueUpOOSsreTJ0VzdkbTRNQ0JScHRpQW56NTVaZEdVOFljSEJ6WXUzZXZzZ21sV3EzRzFkV1ZJVU9HbUx6ZnpaczMyYmx6SjFaV1ZqZzdPek43OW16OC9mMVp1M1l0blRwMVl0eTRjU1paeEFvWExzeUNCUXRZc0dBQk8zZnU1TUtGQ3k4TWFneDd4b3dZTVlMQmd3Y2JyY2VCek1CbTNicDFuRGh4QWxkWFYxYXZYczJwVTZlb1VhTUd2cjYrWnBNZWxDaFJnc0RBUUhRNm5WTG02T2hJMzc1OUdUNThlSTc5RVVKWUZnbHFoQkJDaUR3MFlNQUFDaFVxUktOR2phaGZ2ejcyOXZhNU9zN1IwWkZ4NDhZeGFOQWc5dTNieDN2dnZRZGdrbW9ab0ZpeFlrYXZDeFVxeFBuejU5SHI5V2kxV3RScWRiYUpCaVpObXNRWFgzd0JvQVFhalJvMW9rNmRPa2FqUTgvVGFEUk1talNKWHIxNjRlenNuT08xVEpreUpjZDZneXBWcWlqQjBlREJnNmxRb1FLdFc3Zk90dTkxNjlibHQ5OStVNjVUcFZJWnJUMFNRaFFjOHBjdGhCQkM1Q0ZuWjJjbVRacjBsNDh2VmFyVUMvZUZ5WTVLcGNwVnF1VG5SMDJzcmExekRHaXllbEZBODFlcDFlcHM5OWg1WG02dlV3aGh1V1F5cVJCQ0NDR0VFTUtpU1ZBamhCQkNDQ0dFc0dnUzFBZ2hoQkJDQ0NFc21nUTFRZ2doaEJCQ0NJc21RWTBRUWdqeEN0MjllNWNuVDU3a2RUZHlKVFkyOXBXZE95SWlnc2pJeUZkMi9wY2hNaktTaElTRXZPNkdFT0l2K0ZjRk5iR3hzUVFFQkpqazd3ZTRmLzgrTjI3Y3lJTmVaZTRlcmRmcnM2MTc5T2lSMlQ0L0x6QXdrUER3OEpmZHZaZG03OTY5ekpreng2Ujg2ZEtsN05tekp3OTZKSVFRcjk3RWlSUDU3cnZ2VE1vTmFZWno4KytmY1A3OGVkNTc3ejIyYmR2MjBzK2RrSkJBOSs3ZG1UWnQya3MvOTR0b3RWcSsvLzc3WEgzRzkrN2QrNVZjdnhEaTFmdFhwWFMrZE9rU0V5ZE9aTmV1WFNZcEp0ZXNXY09WSzFmWXQyK2YyV01URWhLeURUd01OQnJOWDBvWnVXalJJcTVkdThheVpjdXdzN016cXJ0Nzl5NjllL2RXTmxYTHlaZGZma256NXMwWk0yWk1qdTFTVTFONTlPZ1JqeDQ5SWlJaUFvQU9IVG9Ba0o2ZS9zSUFTcVZTNVhvZmhheUNnNFA1OWRkZmpjb1NFeFBadkhremZmcjArZFBuRTBLSS9PN3AwNmVFaG9iU3IxOC9rN3J6NTgvejZhZWY1dW84NTg2ZFV6YW5mQlZpWTJQNTVwdHZzTGEyeHNyS1N0a005SGxWcWxTaFJvMGFadXNTRXhONTl1eFp0dS9SdW5Wcjl1elpnNysvUHk0dUxtYmJPRGc0L0tYUGw1d2tKeWV6Yjk4Kzl1L2Z6OWF0V3lsYXRDaHBhV25aQm92cDZla2tKU1dabEJjcVZFajJ1QkVpSHl1d2Y1MnhzYkhFeDhjYmxSbUcveU1pSWt3MjZrcE1URVNyMWZMSEgzK1luS3RpeFlwMDZOQWh4NXMxUUpzMmJYam5uWGV5clM5WHJoeU5HemMyS3J0eTVRcGJ0MjZsVTZkT0pnSE4zM1g2OUdtT0hUdEdYRndjejU0OUl5NHVqdGpZV0pQcEJXcTFtb1lORzFLMmJGbDI3OTdON05temN6eXZyYTB0WGw1ZU9iYng5UFNrZVBIaVBINzhtQlVyVmpCMDZGQ3o3VTZjT0VGcWF1b0xBelloaExCRWx5NWRBaktEbTRNSER5cmxEZzRPcU5XWmt5WEdqUnRIdVhMbGNqelBxOXhqUmF2Vk1tSENCQjQvZmt6aHdvWE5qaW9aUm93R0RoeVliVkJ6Nk5BaFpzeVk4Y0wzbXpoeFlyWjF3NGNQWjhpUUlibnZmQzRVTFZvVUh4OGZoZzBiaHErdkw3Tm56MmJPbkRuczNyM2JiUHZWcTFlemV2VnFrL0pSbzBZeGFOQ2dsOW8zSWNUTFUyQ0RtdFdyVjdOMTYxYXpkYU5HamNyMnVFNmRPcG1VL2Z6eno4eWRPNWY5Ky9kejdOZ3g1cytmcjlSZHVuU0p0V3ZYTW5QbVRIYnYzczIwYWRNb1Zxd1loUW9WTWpwSGJHd3NqUm8xTWdwcW9xT2ptVGh4SW0rOTlSWmVYbDdvZERvT0h6NXNkSnhoL3ZHVksxZkl5TWd3cW12Y3VERWxTcFRJOWxxdVhidkdrU05IcUZHakJnNE9EdHkvZjUvaXhZdlR0MjlmaWhjdnpyUnAweGd6Wmd3ZE9uVEF3Y0VCZ09iTm0rUHM3TXpJa1NQcDBxVUxMVnEwVU03bjQrTkQxYXBWYWRLa0NmUG16U005UGQzay9kUFQwNG1OamFWNjllb1VMMTZjOFBCdzl1N2RtKzBId1o0OWV5aFJvZ1JSVVZGRVJVVmxleTN1N3U3WjFna2hSSDYxZi85K1ZDb1ZLMWFzUUt2VlltMXRqVXFsb21yVnFuenl5U2NBMUs5Zm44cVZLK2RKL3pJeU12ajY2Nis1ZXZVcTgrZlA1OTEzM3pWcEV4a1p5WkFoUTdDMnRxWmJ0MjR2UE9lU0pVdVUwWmJnNEdDdVhMbENqeDQ5VE5xZFAzK2VtSmdZb3cwMHk1WXQremV1Sm52dnZQTU9QWHIwWVB2MjdSdytmSmcrZmZydy92dnZtN1FiUDM0OExWcTA0SU1QUGpDcGUvMzExMTlKMzRRUUwwZUJEV3I2OU9sajh2VC90OTkrWStuU3BjeVlNWVB5NWNzYjFhMWF0WXJidDIrYkhhV3d0N2VuYnQyNlhMNThHV3RyYXhvMmJLalVHVVk5M056Y2VPKzk5M0IzZCtmenp6K25ZOGVPUnVmbzBxVUxUazVPeXV1NHVEaEdqUnFGVnF0bC92ejVhRFFhMHRMU21ENTl1dEZ4aGlsdmUvYnNNWmtPc0h6NWNyUmFMU2RQbmdReXA4amR1bldMblR0M0t0ZFhva1FKMXExYkI4RFFvVU54ZEhSazBLQkJhTFZhcGsyYlJzbVNKWldBQmpJL1VNcVdMWXRLcGFKU3BVcEcxNnJSYUNoZHVqVGR1blVqTGk2T1hidDJHVDE1QkRoNjlDaVRKazFTcnZYaHc0ZW8xV3F6VHlIdjNyM0xsU3RYQUhLY2dtRnRiVzB5YlUwSUlmSzdrSkFRenA4L3o0UUpFMmpTcEFrZE8zWmt5WklsMUs5Zkg4aWNVcGFYMHRQVG1UcDFLa2VQSHFWbno1N1kyZGtwSTB0WjI4eWNPWk80dURpbVRKbENlSGk0c25iVDJ0cWFPblhxbUp5M1JvMGFGQzllSElDQWdBQU9IVHBrZGkzTnpwMDdDUW9LeW5IazVtVWFOV29VUllvVW9Ybno1bWcwR3BOcDZKQjVUVTVPVGthZmZVSUl5MUJnZzVyeTVjdFRva1FKYnQrK2phdXJLNUE1QkIwYkcwdkRoZzBwVnF5WVVmdXVYYnNTR1JtSnE2c3JlcjBlbFVxVjdibFRVMU9WbjdQT3lWV3IxWlF2WDE1WnAyS1FuSnpNdlh2M0dEeDRNQUJSVVZGODl0bG5oSWVIczJMRkNpcFVxQUJrenRjOWUvYXMwYkhCd2NIMDd0MGJIeDhmczFPMEFnSUNXTEJnQVFBcEtTbGN2bnlaYTlldTBhUkpFeXBWcXBUdE5Sam1CZWUwVGtpcjFScGRhOWEyRlN0VzVQSGp4OHFUUjRNYk4yNVFzV0pGaWhZdENtUUdManFkRGc4UEQyWDZRcE1tVGFoZnZ6N0ZpaFhEenM2T0pVdVdzR2ZQSGk1ZXZNamN1WFB4OS9kbjA2Wk4rUG41c1gzN2RzNmNPWk50SDRVUUlyL2FzMmNQUllvVW9WMjdkc1RFeEdUYjd2ang0d1FHQnBxdEsxeTRzTkZJeHN2eTVNa1R4bzhmejlXclZ3SFl0bTNiQ3hmSVQ1NDgyZWgxc1dMRk9INzh1RW03dlh2M3NtclZLdUIvbjVGTm1qUXhhWmVlbm81T3B6T3Ftek5uemlzYm1iZXpzMlBreUpIS2EyOXZiNU1IWm5GeGNXellzSUdkTzNjYWxjK1lNUU0zTjdkWDBpOGh4TXRSWUlNYWdCMDdkckI4K1hJV0wxNU12WHIxdUhYckZqLzg4QU9lbnA0bU42ZEpreVl4Yk5nd1FrTkRHVGR1SEdQSGpqVjdFMDVJU01qeGh1dms1R1NTZ1N3NE9CaTlYay8xNnRVQjJMVnJGdzhmUG1UUm9rWFVxbFdMTFZ1MmNPYk1HZWJObTRldHJlMmZ1a1kzTnpjbEVPcllzYU5Sb29DbFM1Zm1lS3hhclNZOVBUM2Irb1VMRjdKdzRVS2pNc09hSVNjbkozUTZIUkVSRWJ6MjJtdEsvYzJiTjVYcmhNd3BjUFhyMTZkSGp4N3MyYk9IVzdkdU1YSGlSSktUay9IeDhhRnYzNzdVcmwyYmJkdTJVYmx5WlZ4Y1hEaDU4aVRseXBXalpzMmFGQ2xTNUtXdk5SSkNpSDlDdDI3ZEtGZXVIUGIyOXNyMFduTUx6VGR2M215eXpoTXlIMVJwTkpwWEV0UThmZnFVWjgrZTRldnJ5MWRmZmNXd1ljUDQ4TU1QamRxc1c3ZU9mZnYybWMxT3VXTEZpbXdmT0RWczJKQzMzbm9MeUF6WTl1L2Z6OHlaTTAzYWJkNjhtVC8rK0lNdnZ2aENLY3Y2K2ZFeXBLU2tjT2pRSWVWMXBVcVZxRnUzTHBBNTA2SnMyYkwwN3QxYnFaODJiUnJ1N3U1NGVub0M4T3paTTJiTm1rVmFXdHBMN1pjUTR1VXIwRUZObno1OUNBZ0lZTUtFQ1h6KytlZE1uejZkRHovODBPeHdlVXBLQ25xOW5uTGx5bEdyVmkwKysrd3p1bmJ0eW9RSkU0dytiR3h0YlZtelpvM3krdno1OHl4ZXZGaDVYYTFhTlpNblY3Ly8vanZGaXhmbmpUZmVBS0JmdjM1NGVucFN2WHAxSWlNaldiWnNHUjk4OEFHblQ1OG1NVEhSNk5oSGp4NEJtV3QzekdWajZkeTU4MS80eldUU2FEUm16Mm5RcjE4L28zbkZXWk1EVks1Y0dTc3JLNEtDZ3BTZ0pqMDluV3ZYcmlsVHlaS1NrcmgrL1Rwang0N0YwOU9UaXhjdkVoNGVqcWVuSjVNbVRVS2owZEMzYjE4Z014aHEyYklsa0puSW9XTEZpa0RtS0ZlUklrWCs4alVLSVVSZUtWcTBLSjZlbmp4OCtGQjUyUFhzMlRNZVBud0lnRTZuQXpLemI1cGJVN055NVVxMmI5LytTdnBXcFVvVmR1N2NxU1RBS1Zhc21ESnJ3TURlM2g2VlNtVlNEdVI0WHk1ZnZyeVNUQ0EwTkJTQVpzMmFtYlR6OS9mbnlaTW5adXRlbG9TRUJLT3BieDkrK0tFUzFBQ1VLVlBHYUJiRXJGbXpxRnk1c2xMMjZORWpaczJhOWNyNko0UjRlUXAwVUtOV3Evbm1tMi9vMHFVTFBqNCtmUERGZ2dEY0FBQWdBRWxFUVZUQkIweVpNc1ZrYXBsaEFiNWFyY2JXMWhZZkh4L3ExcTNMelpzM1RaNmVXVmxaVWExYU5lVjFXRmlZVVgzdDJyWHg4L1BqMmJObnloUzNpeGN2MHFCQkF5WFRqYjI5UGRXclYwZW4wL0hWVjE5UnVuUnB2THk4Nk51M3I4blVOY2dNUGc0ZVBHaXlmZ1grWGxCaloyZEhjbkp5dHZWbHlwUXh1dGFzeVE4MEdnMVZxMVlsTURCUXVma0hCZ2FTa3BKQ28wYU5nTXo1NHVucDZXYm5KbGV0V2hVM056ZEtsQ2hCZEhRMDkrL2ZWNExOa0pBUVpTUXRLU2xKUm1xRUVCWnA5dXpaSEQxNjFLZ3M2OE1oWDEvZmY3cExSckorRmw2L2Z0MWtwc0NkTzNmUTZYUm0wenNiZ3BYY3ltNzZXVTdUcEY4R1IwZEhaZTJTdWEwRFltSmlqTllSYWJWYUhqeDRvSlRsTkcxUUNKRy9GT2lnSmlVbGhZVUxGeElkSFEyQWg0Y0hhcldhMzM3N3pXaUttT0ZwV1ZCUWtORXdlOVdxVmZIMzl6ZWJJU1U3dFd2WFJxMVdjK2JNR2RxMWE4ZXpaOCs0Y3VVS1gzNzVwVW5ibFN0WGN2bnlaVWFOR29WR296R1p3L3U4YytmT3NXREJBdWJNbVdOMmdTUEF2WHYzbUR0M3J0SGkvK3pZMjl2L3JkMmozZHpjT0hueUpPUEdqUVBnNU1tVGxDOWZYdWxiOCtiTm1UaHhvdGtQclpZdFd5ckpCSTRmUDA3aHdvV3BXN2N1cWFtcDNMbHpSOG1VazVTVUpDTTFRZ2lMTkdMRUNHVnEwNWt6WjFpOWVyVlJackMvYy85OTJZNGVQV295eTBDcjFaS1JrV0YycEVLcjFacmNtdzE3bkQyZi9STXd5aHBxc0dIRGhoeXpYcjRzaHYxOXpLMlZEUWdJWVBqdzRVRG11bEc5WHMrQkF3ZjQ4Y2NmWDNtL2hCQXZWNEVOYW80ZVBjcDMzMzFIV2xvYXMyZlA1b2NmZm1EVnFsVzBiTm1TSDMvOEVYOS9mNU5qamg4L3pxbFRwNHpLbkoyZGpZS2FoSVFFb3lkT3o2ZFpkbkJ3b0VHREJodzdkb3gyN2RweDdOZ3hySzJ0alZJalEyWStmM041OEhNU0h4OVBTRWlJMGVMOTJOaFlUcDA2eGJsejU0aU1qQ1E4UEJ3bkp5YysrZVFUN3Q2OW0yUENnNUlsU3lvQm56a0xGeTQwV3BlVGtwSkN2WHIxbE5jdFc3Wmt5NVl0M0xoeGcyclZxbkg0OEdHamtTTnJhMnU2ZCsrdXZOYnBkRHg1OG9RdVhicVFscGJHZ1FNSDBPdjE3Tnk1RTA5UFR6UWFEYi85OWh2cDZlbktTRTFDUXNJclMvRXBoQkN2MG11dnZhWk16ejF6NWd5RkNoVXlTdXVmMTluUDRIK0J5TVNKRS9ub280K002aFl0V3NTV0xWdE1FdGhBNWpTdEkwZU9HSlVsSmlhaVVxbU1Sbno2OU9sRGp4NDl6RzRjV3I5Ky9SZHVhdjBxTld2V0RFOVBUenAxNmtSMGREVERodzhuSkNTRXZuMzcwclZyVjV5Y25JaVBqMmZac21YeU9TU0VCU2l3UWMyalI0K29YYnMyRXlkT3BIang0bHk0Y0lGTGx5NXg0OFlOZkh4ODhQSHhVZHBldTNhTlFZTUdVYTllUFpZdFc1YmplVFVhamRsOWFySnEyN1l0M3Q3ZWhJYUdzbTNiTmxxMWFtWDBST3ZubjMvRzI5dWJMbDI2OE5OUFB5bmwvZnIxSXlRa0pOdjNOZ1JRZ3dZTlVvS1ZJVU9Hc0dUSkVsNTc3VFZzYkd6bzJMR2prcUZtMXF4Wk9TWWVLRjI2dE5uTlJnMDZkZXBrc2s5TlZtKy8vVFpPVGs1czNyeVpaczJhRVIwZFRZY09IWXpheE1iRzR1L3Z6K0hEaHdrSUNFQ2xVbEd6WmsxbFA2QjkrL1lSR2hxcVRNTTRkdXdZVGs1T3lpaE9ZbUtpVEQ4VFFsaTgwTkJReXBZdHk4bVRKL0h3OERDcU8zMzZOTGR1M1RJNTV2YnQyNis4WHdrSkNVRG1aOXZmRlI4Zmo1MmRIU3FWQ2k4dkx5NWN1SkRyWTcvLy9udHExcXo1dC92d1ozVHQyaFhJL0QxN2VYbFJzMlpOSGo5K3pLNWR1OWk2ZFN1OWV2Vml5SkFoLzFqS2FTSEUzMU5nZzVwKy9mb3BQeDg5ZXBROWUvWmdaV1hGMmJOblRYWkROdXlWY3VuU0pXSmpZNVg4K3Vaa3QwOU5WcTFhdFdMRmloV01IajJhaUlnSTVzNmRhMVIvOSs1ZDNOM2RtVGh4b2xGUU0yalFJR1hScGpsQlFVSHMzcjJiL3YzN0swK05hdGV1amJ1N085V3FWYU5qeDQ1R1FVeDhmTHd5emNHY1NwVXFjZkxrU1hRNm5iTGU1L242NS9lcGVkNkFBUU9ZTVdNR0FRRUJ0RzNiMW1oQjZjT0hEK25VcVJNWkdSbVVLMWNPWjJkbjlIcTlFampldjMrZmVmUG0wYk5uVDZwVnE4YXpaODg0Y3VTSTBlWnVjWEZ4T1Y2RCtELzI3anV1cWV0OTRQZ25BUVFGQjRLSzR3dTRhdDE3MXpycXFsYXFyYU8xZGRSZFIxVzBmcld1Vm5Hdk9xalY0c0E5NnQ1V3dmRjE0aDY0RlJVVk43SmtKTG0vUDFMdWo1aUF1QWpvODM2OWZMM01QU2MzSjJtOXlYUFBPYzhqaEVqdmREb2RRVUZCWk0yYUZXOXZiMGFOR2tYVHBrM1Y5ci8rK3N2aXJMcWxKVjV2MjVNblR3QTRmZnEweVNvQU1QN1lOeGdNRnJPZldib0JGeElTb3RZaysrR0hIL0R5OG1MaXhJblkydHJTcjE4L3M4eHZJU0VoekpvMUN6YzNONHZKQ040MVJWRll1M1l0VTZkT3BXSERoZ3dmUHB6NjlldlRxbFVyTW1YS3hNS0ZDOW0wYVJNLy92Z2pMVnEwc0ppaFRnaVJmcnkzUVUyaVhidDJNWHo0Y0x5OXZkbTZkU3RYcjE0MTY3TnQyemJxMUtuRHNXUEgyTGh4SSszYnQwLzErUk9uN25mdTNNbVRKMDlvM3J3NUJRb1VVSC9zTjIzYTFHei95N2ZmZm91ZG5aM1pCYkpldlhyY3VuV0xZY09HTVhMa1NEVWxacUlzV2JLd2R1MWE2dGF0YTdLQlB6a2hJU0hreXBVcjJmWWlSWW9RR3h2THBVdVh6QUs5RnlVa0pLRFg2d2tORFdYeDRzWFkyOXZUdW5WcnZ2enlTK2JPblV0WVdCamR1M2MzZVU2ZVBIbjQ3TFBQOFBMeW9tclZxa3lhTkVtdENmRG8wU1A2OU9tRHM3T3pXbFY3d1lJRnhNZkhtMVNlam9xS2tqMDFRb2dNTFNnb2lJaUlDUHIzNzgvZXZYdVpOR21TbWxBRmpIdExMR1UvVzdaczJUdmYyM0hwMGlVQU5tL2ViUFphaVh0cVhyd3hsOWoyNHJYNTJyVnJhbWF4VXFWS0FjYjAvNTA2ZFdMdDJyV01IVHRXcldHMmYvOSsvUHo4S0Zpd0lMNit2amc3TzcvMTk1YVNDeGN1TUhYcVZFNmNPRUhIamgzcDNidTNHbGphMjl2VHBVc1h2THk4R0Q5K1BPUEdqV1BseXBWTW1USUZkM2YzTkIybkVDTDEzdHVnUnFmVE1YZnVYT2JObTBmMzd0MXAyN1l0SjA2Y1VPOUtKZHExYXhlWEwxL0cyOXViM0xsejQrZm5SNU1tVFhCMWRWWDdQSC8rbktDZ0lDNWN1RUJzYkN5REJnM2k5dTNiaElhR3FpbVJWNjFhaGFlbkozWjJka1JGUmJGeTVVcTBXaTE3OSs0bEpDVEVKTEJKdktoYmtqTm5UcUtpb3VqZHV6ZUxGaTFLTVNoNTJmdS9kdTFhaXFreUUvZXQ3TisvWHcxcXJseTV3cFVyVjFBVWhXM2J0ckZ2M3o1dTM3N04vZnYzVVJTRng0OGZFeHNicTZaZjNyaHhJdzhmUGtTcjFiSm8wU0tUNG13Mk5qYU1HemZPNG12MzY5ZVA2T2hvNXMrZmo2T2pJOGVPSFdQSmtpVjA2TkJCZmM5eGNYSEV4c2JLVEkwUUlrUHo5L2ZId2NHQjJyVnJVN0ZpUlZxMmJNbVVLVlBNNnNLOHFHM2J0aVkxVk9MajR4a3laQWlOR2pXaVljT0diMlZzSjArZXhNSEJnYjE3OTVyTnBMektucHFRa0JBZVBIaGdkc090Y09IQ3pKMDdsd0VEQnRDeVpVdDY5KzdOdm4zN0NBZ0lvRVdMRm5oN2UxdGNZbnpvMENGV3JGakI2TkdqVTVYNDVtV2VQbjFLZUhnNE9wMk8yTmhZQmc4ZVRFSkNBbi8rK1NlVksxZTIrSnc4ZWZJd2JkbzBkdXpZd2VyVnE5VlpLQ0ZFK21TKzV1ZzlNWFhxVkpZdlg4NjRjZVBvMXEwYllGdzZsblJqLzcxNzl4Zy9mancxYXRTZ2N1WEtkT3pZRVVWUkdEVnFsRm9GR1l6N092cjM3OCs1Yytjb1g3NDhPWFBtcEZtelpvd2ZQMTR0ZE9ubjU4ZnZ2Lyt1Vml5T2lvcGkyYkpsNU1xVml4NDllcGlsZms2T2s1TVRVNmRPSlRvNitvM1c4UjQrZkpqNCtQZ1UxeWpuekptVFVxVktzV0hEQnZYOXJscTFDaDhmSDRvVUtVTCsvUGtwVzdZc3ZYcjFZdUhDaFJRb1VJRFBQLytjQlFzVzBMWnRXN1pzMmNMWXNXUHAwcVVMUTRjT1pjMmFOVXliTmkxVkd6OTc5ZXJGekpremNYZDNKeVFraE1HREIxTzBhRkdUMlo3RXBYMFMxQWdoTXFvOWUvWVFGQlJFeTVZdHlaNDlPL256NTZkZHUzYnMyTEhENHNxQmxNVEh4eE1WRmNXUUlVUDQ2NisvM25oc2p4NDk0bi8vK3g5VnFsU3hXQlEwSlRxZHptVEozUGJ0MndITWt1S0FNYkRwMDZjUDRlSGgvUHJycndRRUJGQ3ZYajI2ZCsrZTdKN0o2T2hvamh3NVFzZU9IYzBLV3IrcXNMQXdPblhxUkhSME5QLzg4dy83OXUxajVzeVpyRnk1TXRtQUpxbEdqUnJoNStkbk1hdWJFQ0w5ZUc5bmFucjI3TWszMzN5alRoVXJpc0xseTVjcFVhSUVBSGZ1M0tGbno1NG9pc0x3NGNNQjQxMlovdjM3TTJiTUdBWU9ITWpFaVJQSmxDa1RycTZ1N04rLzMrTEZOM0dUSlJqdlZBMFlNSUR3OEhEbXpadUhwNmNuczJiTm9uUG56blRvMElHUkkwZGF2T0MveU5QVGt3a1RKcGp0N1Vtc0taTmNSak85WHErMmJkcTBpV3pac2xtc0VaTlVZZzJmNWN1WDA2NWRPN3k5dmZubGwxOHN2a2JpY2psRlVmanJyNytZTTJjT2JkcTBVZE5oUG5qd2dEbHo1bkQ3OW0xR2poeXAxdW14SkRFRDBPWExsK25kdXpjMk5qWk1talRKNUV2ai9QbnpBTys4am9FUVFyd0xWNjllWmVUSWtlVE5tNWV1WGJ1cXh6dDE2a1NsU3BYVW0wbDc5KzRsT0RnNHhYUFZxbFVMWjJkblpzMmF4WWdSSS9qenp6OTUrUEFoZ3djUHRyZ25NaldtVEptQ1hxODN5M3BteWNXTEY5bStmVHNPRGc3RXhjV3hjK2RPTmJQYmt5ZFBXTEZpaFpvOHhtQXdjUFBtVFlLRGd3a0tDbUx2M3IxRVJFUlF1blJwR2pac3lPSERod2tJQ0NBZ0lJQVNKVXBRcVZJbFBEMDk4ZkR3b0ZDaFFtVExsbzM2OWV1VE0yZE8rdmZ2VDhlT0hmSDE5VTNWc3VzWFBYNzhtQjkrK0lIWTJGZ1dMVnJFeXBVckdUSmtDR1hLbEtGYXRXcTR1cnBpWjJlSFZxdEZvOUhRcDA4ZnRGb3RHemR1eEdBd1lEQVkwT2wwSkNRa1VMQmdRV3JVcVBIS1l4QkNwSTMzTnFoeGNuSWlPRGlZSFR0MmtEbHpabzRkTzhiTm16ZnAxYXNYMjdadFk4S0VDZGpaMlRGMzdseHk1ODZ0UHUrcnI3NGlMQ3lNZWZQbTBhcFZLL3IzNzArZE9uVmVtb0ZyK2ZMbHJGaXhBamMzTnpXZ0FYQnpjMlB1M0xuMDdObVRuMy8rbVg3OStwa2tNVWhPOWVyVkNRb0tZc2FNR2VybS80MGJONkxSYUV6R2UvWHFWUTRlUEVoTVRBejM3dDBqZS9ic25EMTdsbDI3ZHRHbVRSdnM3T3hTZkowbVRacmc3KytQcjY4dkZTcFVlR24ybWJ0Mzc5SzVjMmRPbno1TjE2NWRUV1pXdW5YcmhsYXJaZmJzMmJScDA0YS8vLzQ3eFZtVzNidDNNMkxFQ0p5Y25KZ3padzRQSHo1azFhcFY1TWlSZzdpNE9OYXNXVVB1M0xuVlFGUUlJVEtTVmF0V29TZ0tFeVpNTUxrV09qZzRVS1ZLRlk0Y09ZS0RnNE5aQmsxTENoY3VqTE96TTNaMmR2ajQrS0RSYU5peFl3ZnQyclZUZzR0WDhmejVjeTVjdUVDVktsV1NYYWJzNk9pSWk0c0xZTHladFhqeFlyWE56YzJObjM3NkNZRGp4NDhUR1JsSno1NDkyYmx6SjZOR2pWSnZ3bmw0ZU5Dc1dUT2FOMjlPb1VLRkFPT3l1bnYzN3ZIUFAvOXc0TUFCVnE1Y3FTWXA4UEh4NGZQUFB3ZWdRb1VLekpvMWkxNjllckYrL2ZyWFdyMlFJMGNPbkp5Y0dEZHVIRVdLRkdIbzBLRlVyMTZkRFJzMnNINzllcDQrZlVwQ1FrS3F6dVhqNC9QS3J5K0VTRHZ2YlZBRHh1VkxmLzc1SjJDY2hlblRwdzg1Yytha1M1Y3VsQzFibGxHalJxbXBnNVBxMmJNbnVYTGw0dmZmZjJmanhvM1VxbFhycFZsUEhCMGRxVm16SmlOSGpqVGJQSmsvZjM3OC9mM3g4L016eWV6MU1qcWREbjkvZi9WeGpodzU4UGIyTnBuQmlZeU1aUHIwNlFEa3k1ZVB6ei8vbkRObnp1RGs1RVRuenAxZitocTJ0cmFNR2pXS2NlUEdwU3I3VFBiczJZbUxpMlA2OU9sODhza25adTFkdW5SUlo4ZGV0bXdzVDU0OGxDbFRodEdqUitQcTZzcWpSNDlZdW5RcFlKd1YrdWlqanhnOGVMREYrZ1pDQ0pIZURSdzRrRmF0V2xHMGFGR0w3VldyVnJXNFgrVmxiR3hzR0QxNk5LR2hvYThWMEFCa3pwelpwQkNvSlowN2QxYS9SNG9YTDg3eDQ4ZlZZdFZKWjRjYU5HaUFyYTB0bFN0WEpqWTJsdGF0VzFPeVpFa3FWS2lRYkFLQXZIbnowcjU5ZTlxM2IwOUNRZ0xYcjE4bkpDUkUzYStacUhUcDBpeGF0T2kxTitqYjJOaXdZTUVDay9kWnIxNDlzMVVUZXIwZWc4R0FYcTlYaTNBbS9rbGN1WkJTaVFRaGhQVWxYNW5SU2p3L0xsY0hqYkk4Vzlhc2JuTm1UcU5hbFVwdmZNNFhVeFlIQlFWUnNXTEZsMDdaMzcxN0YxZFhWNnV2bzFVVUJZUEJZREd3TWhnTTZoSzRwSnNwcjErL3J0NFZTNDNrMGpxbk5VVlIwT2wwYUxYYXQ1bys4L0RSWS93MFlEQVBIejhPUjZGRnlNVlRlOTdheVlYSTRNcVhMMTlibzlHc1VCVEZBV2grOHVUSnZkWWVrelc5aSs4aElUNlU3eUc1bnJ6L0tsU29jQllvcFNqS3VKTW5UdzRERE5ZZUU3em5NeldKWHZ5eG5wcU5nWUJWOHVaYm90Rm9rdjJCcjlWcUxXYUdlWldBSnZFODZZRkdvM25wa2praGhCQkNDQ0dTU2grL1pJVVFRZ2doaEJEaU5VbFFJNFFRUWdnaGhNalFKS2dSUWdnaHJFU3YxM1A2OUdsckR5Tk4zTHQzajdDd3NMZCtYcDFPWjFKZUlUa0JBUUZzM2JyMXJiKytFQ0o5K0NEMjFMeHRrWkdSMk52Yko1dEE0TkdqUjdpNnVxYnhxT0RaczJjY08zYU1XclZxbVkzdHlKRWplSHA2a2lkUEhoNDhlSURCWUpEcXlFSUlZV1Z6NTg3Rno4K1BoUXNYVXJwMDZUUi9iWVBCUVBmdTNkVU1YMCtlUE9INjlldXBlbjY1Y3VWU1hiUXpLaXFLMXExYlU3WnNXV2JObXZYUy9vcWljUFhxVlRWelhLOWV2Y2lhTlN2ang0OEg0T0RCZzJyUjBLQ2dJSHIzN3MyQ0JRc29VNlpNc3VmY3ZIa3o0ZUhoTkduU1JCMVQwa0xiS1hGd2NNREJ3U0ZWZllVUTF2RkJCRFhIamgzajd0MjdyL1NjNHNXTEo1dUdjODZjT2F4YnQ0NDFhOWFZQlFieDhmRzBhTkdDVHo3NWhISGp4cjMybUYvSHhvMGIrZjMzMzgwdTdGRlJVUXdZTUlBbVRab3daTWdRZXZYcXBkWkdlTlZOK2Q5OTl4MkZDaFZpOU9qUkpzY1BIRGpBZ0FFRFdMeDRzZG5uWmpBWVhpdHRLUmhUVGljVzZoUkNpSXdvTEN4TVRZWDhvdHExYTdONDhXS21UWnVXYkIwVWpVWkQzcng1My9xNG9xS2lXTHAwS1ZldlhzWEh4d2NIQndlQ2dvTDQ1WmRmVXZYODNidDNtNVFZaUk2TzV0bXpaOG4yYjlTb0VldldyV1BYcmwzSjFoL0xsaTBiVGs1T3JGdTNqa21USmpGdjNqeEtsQ2lCWHE5SHI5ZXJyenRvMENER2pCbEQ0OGFOdVhEaEFnNE9EcTljMDZ4Ly8vNmNPSEVpVlgxLy9QRkh1blRwOGtybkYwS2tyUThpcUZtNWNpV0JnWUdwcm5jU0d4dEw3OTY5TFFZMU9wMk9mLzc1aHhJbFNsaWM2VGh5NUFneE1URVdhN2k4ZUo3VVRKY254OWJXMWlUdnZxSW9yRm16aG9vVks1cmRxZHF3WVFOeGNYRzBiOThlalViRG9FR0Q2TkdqQi9QbXphTkhqeDdKdmtiVHBrMzUrdXV2NmRTcGszb3NQajdlNHAwdGc4RkFRa0tDeFMvdWhJUUUrdlhyaDYydHJkbGRQWjFPaDA2bnMzZ0hUS2ZUNGVqb1NFQkFRUElmaEJCQ3BIUHQyclhqeVpNbktmWTVmZm8welpvMXM5aW0xV29KQ2dwNjYrUHk5dmJHMmRtWldiTm0wYU5IRDJiUG5xMjJiZHUyTGRrYU5udjI3R0g0OE9GbXg3ZHQyNWFxbTNrcEZkRk1EQjY4dkx6WXNHRURBd2NPWlBYcTFXcjc3ZHUzK2UyMzMvRHk4cUp4NDhhQThjWmx4WW9WVXoxcmxGU3RXclg0OGNjZlUrelRxMWV2Vno2dkVDTHRmUkJCRFVDWk1tVlNWYlU1SmliR1luVmxuVTVIZkh3OEJ3OGU1TkdqUi9UdDI1ZVltQmpBZUJjdHNTalg1czJic2JXMXBXVEprdHkvZjkva0hCcU5odHk1Y3dOdzl1elpON3JyVTcxNmRaTXAvQ05Iam5ENzltMEdEeDVzMHM5Z01MQnExU3JxMTYrdkZocXRYTGt5YmRxMFVTdEZKK2ZCZ3dkdkZIaTl5TnZibXpadDJwZ2NXN2x5SlJNblRtVHYzcjFtWDBnelpzeGcvZnIxYiszMWhSRENXajc3N0RQYXRXdW5QbDY3ZGkwZmZmUVJwVXFWTXVrWEZSV2xGbjErM2NLYXIrS0hIMzdBMGRHUjBOQlFrK0tTVDU0OElTNHV6dUp6SWlNalV6eG4wcUtlbHk1ZDR0U3BVMmJYZm9CRGh3N3g5T2xUZFRrWUdJc3lnL0hHM1pneFl6aC8vcnhKUVdzbkp5ZSsvUEpMK3ZUcEF4Zy9yK1BIajFPdVhEbjgvUHpNWHFOUm8wWWNPWElFTU5hZWUvNzhPWC8vL2JjNjg1VTllM2FLRlN1VzR2dDVuV0JKQ0pIMjVGOXFLcTFaczRhSkV5ZXFqNVBlcFhKd2NPREFnUU9FaDRlelo4OGVkRG9kWDMvOXRkazVFdnNCNU02ZG0yKy8vZmExeDFPd1lFR1R4NHNYTDZaMDZkSlVxMWFOLy8zdmZ3UUdCcXBUNjZHaG9UeDkrdFNzVWpNWTExUW4rdTIzMzZoUm84WnJqMGtJSVlSbExpNHVKbnRtZXZUb2dadWJtOWsrbXJ0Mzc3Sno1MDQrKyt5ek5OdGowN3AxYTdOajMzMzMzV3VmcjNqeDR1cXl0Sk1uVDdKdDJ6YUxTK3YrL3Z0dmdvT0R6V1p1SGo5K3pNaVJJOVhIbXpadDR2TGx5OWpZMktqZnZkN2UzblRyMW8wclY2NmcxK3Q1OXV3WnUzYnRBb3o3V3NQRHd5bFNwQWpGaXhjM216MGFOMjZjdXByaS92Mzc3TisvUDhYM0V4OGYvNHFmZ0JEQ0dpU29lVVhlM3Q1a3pacFZmYngxNjFiT25qMEx3UExseTlIcGRJd2NPZEtrRDRDL3Z6OGhJU0hxNC96NTh6Tnc0TUMzTXFiang0OXorUEJoTlVDWk4yOGVDUWtKT0RnNE1HdldMTEpuejY3ZTFRTGpWUDMyN2RzWk9uU291amtVaklGU2RIUzB5ZXhNVEV5TXlZeVRYcThuTmpiV2JCWXFQRHdjTU43ZHUzLy92c21zVktLcFU2Y3lZOFlNazJPSlM5bHExNjV0OXI0U2w1OEpJY1Q3d012TGk4ZVBId1BHWmM3ejU4OW4wYUpGRnZzT0h6NWMvV0ZmdkhoeGk3TVFiK0xJa1NQTW5qMGJIeDhmZFJZL3FkV3JWeWQ3L1QxdzRBQmp4b3hKOXR6cjE2L25yNy8rQXY3L0dsK3paazJ6Zm9sTGxwTzJUWm8waVZLbFN2SFJSeCtweDg2ZVBjdXpaOC93OFBBd09lN282TWl5WmNzb1dMQWdLMWFzVUkrUEdUT0dBd2NPcU1lT0h6OE9HTCsvdzhQRDFWVWJYYnQyNWNTSkUrcDNlSEppWTJOVGJCZENwQThTMUx5aSt2WHJxOVBqQUJjdVhPRHMyYk5FUkVTd2N1Vks2dFdyaDVlWGw5bnpObTdjeUowN2Q5N0ptR2JObXNVbm4zeEN4WW9WT1hic0dHZk9uT0hQUC85azFhcFZYTHQyRFRjM04xcTBhS0gyajQrUFovdjI3WGg1ZVpsTnEvdjUrWm1zcTE2OWVyWEplbWFBbXpkdnNtL2ZQb3RqNmQyN053QjJkblljUG56WXBPM0xMNzgwVzlxM2YvOSsxcXhadzlpeFk5RnFUVE9NYjlxMGlXUEhqcVh5VXhCQ2lQUnQ2TkNoNmwzL1FZTUdVYmR1WFQ3Ly9IT1RQaytlUEdIVXFGRzBiZHVXY3VYS0FTUzd0K1ZOYURRYVFrSkNhTnUyTGFOR2phSk9uVG9tN1preVpVcDJIK3JMbG1OVnJWcVZ3b1VMQThZMHloczNibFN6bGlXMWRPbFNzMlhUSDMvOE1kbXlaZU9ubjM0Q2pBSFNzbVhMY0hSMFJLdlZjdTNhTllZUEg0NnJxeXViTm0waUpDVEU3UE41K1BCaHFoTXJmUDc1NS96MjIyOG14Mzc4OFVlKy92cHI2dGV2RHhoWGFpUU5wb1FRNmRNSEU5U2NPWFBHNHAyaXQyWEJnZ1hFeE1Ra3UrSFFZREFrbXdMNlRZU0VoSERtekJseTVNakJGMTk4UVVSRUJKOTg4Z21GQ2hWaXdJQUJyM3krQmcwYXFGOUdQLy84TTNYcTFLRnAwNlpxKytUSmszRnpjK1A3Nzc4M2VWNXdjRER6NTgvSDI5dWJmUG55WVdOalkzYnV3b1VMbXdVMWlWbnBhdGFzYWZaRmVmTGtTUWxxaEJEdmphcFZxNnAvMTJxMWVIaDRKSHROTEY2OHVNWDluVzlMbFNwVjhQZjM1NmVmZm1MQWdBRk1temFOVHovOVZHMy84c3N2WC92Y2VmUG1wWGp4NGdEY3VIRUR3T0o3MmJWckY0OGZQN2JZRmhFUndiUnAwOWl5WlFzalJveGc4K2JOeE1YRjhmRGhRNzc5OWx2R2p4L1AvUG56Y1hWMTVkR2pSeng1OG9TY09YTUN4aHR2YjdKMEx6ZzQyQ1RJczdTY1hBaVIvbnd3UVUyQkFnVk1zbmdsSnlFaGdiRmp4Nzd5K2J0MTYwYUZDaFc0ZWZNbWp4OC9wbkxseWlidGVyMytuV3cyZEhkMzU2dXZ2c0xaMlptd3NEQzJiOTlPLy83OVdiSmtDWEZ4Y1ZTdVhKa3JWNjZvYTQzQnVIRVRqSGZRa3M2T1ZLOWVIUThQRHp3OFBBRGpuVHgzZDNmcTFxMnI5dm5qanovSW5UdTN5VEg0L3p0M2xTcFZTbmJUNWVQSGowMlc0Q1VlQStPWDBJdUJVRVJFeEN0OUZrSUlrWkdrdFB3c0xYaDRlTEJ3NFVJV0xWcGt0cC95anovK0lFdVdMQmFmRnhRVWhLK3Y3eXU5Vm5MTHp4Sy9iMTQ4LzVBaFE5QnF0Y3lZTVlOcTFhcXhlZk5tWEYxZEdUMTZOTU9HRFdQSWtDSDA2OWVQZlBueTBibHpaODZkTzhlbm4zNUtkSFEwdDI3ZHNwaVlBSXpmT2VQR2pTTnIxcXdvaXNLMmJkdE12aC9CdU56TTBuTHArdlhybTgzcUNDSFNqdzhpcUJrMGFCQjZ2VDVWeFNZVlJhRml4WW80T3p1LzBtdGt6cHlaR2pWcTBLRkRCKzdldmN2aXhZdkpueisvMnA2UWtHQTJVM1AwNkZHenBWMnA0ZXJxcW02czFHcTFEQjA2RklQQlFQdjI3V25UcGcyZW5wNTgvZlhYT0RzN2MrL2VQWUtDZ2t3MlhTYXVjWDd4NHB3NHhmK3V6SnMzajNuejVsbHNzN1JSRll5WmFZUVFJaU9MalkyMU9GUGZzR0ZEdnZqaUM1TmpqeDgvdHBndStWMXhkbmFtYjkrKzZ1TjY5ZXF4ZS9kdXNtZlBickxuTXFuaXhZdlRxbFVyczJWZmlYdFBMTDNYcVZPbm1oMWJ0R2dSRHg0OE1EdWVPSVBWdDI5ZmN1VEl3YUpGaTZoUW9RSlZxbFRCd2NHQmlSTW5jdnYyYlRVZ3lwTW5ENGNQSCtiVFR6OVY5ODhrWnBXTGlJaGc3OTY5L085Ly8rUElrU1BFeHNheWZmdDJ1bmZ2VG5SME5KVXJWelpiTWo1cTFDZ2FObXhJdFdyVlRJNi9pMXBCUW9pMzU3ME9hbTdldkdteWp5VnBsZVFDQlFyZzd1NE9HTzhLSlNRa21EdzNjUW5BUng5OWhLdXJxM284YWVySlJJazFWbXhzYkJnL2ZqemZmZmNkL2Z2M3g5L2ZYMDJScWRQcHpDNzA5Ky9mNStEQmc2Lzh2aXlsK1Z5eVpBa1BIanlnZS9mdTZ2dHIzNzQ5RXlaTXdNM05qUzFidHFoOVUwcWovQzVvdFZxS0Z5OU95NVl0K2VTVFQ5RHI5U3hldkpqVnExZlR0V3RYdnZqaUM2Wk1tY0tKRXlmNCtlZWZxVlNwRW1CTWovM2l2aHdoaE1oSUZFVWhKaWJHN0laUllHQWdXcTNXNGpXNFljT0dGcGZ3dmd0bno1N2w2ZE9uMUtoUmc2aW9LSlBseGk5VHFGQWhGaTllckQ2T2pvNDJLWEVBeGl4cWJkcTBzYmcvcDNMbHlpaUtZblk4UzVZc2ZQZmRkeng2OUlpalI0OHlmZnAwdW5YcmhwT1RFMWV2WGdVd3FXMVdyVm8xQWdJQ0dEaHdJSUdCZ2VUTW1WTXR4SG40OEdGKy9mVlhNbVhLUktaTW1mam9vNDlZdUhBaDl2YjJyRnk1a3RxMWE5T29VU09UMXg4N2Rpd2ZmL3l4MlhFaFJQcjJYZ2MxR3pac3dOL2YzMkpicDA2ZDFJSmEvLzN2ZjVPdGdqeDY5R2lUUUNhbDdHZGdEQ2FHRGgzS2tDRkRtREJoQXIvKytpdGdlYWFtV2JObXlSWmJleFhCd2NIODhjY2ZqQm8xQ250N2V6V0ZjMXFsQTMwWk96czdsaXhaZ3FJb0JBUUU4TWNmZjVBcFV5YjgvUHpVTVU2YU5JbFZxMVl4ZnZ4NEtsU29RTWVPSGRVL1FnaVJVU1ZtazNSMGRPVDgrZk4wNjlZdDFjK3RWcTBhVTZaTWVWZERBNHdGTTFldVhNbldyVnV4dDdjbk5qYVdMNy84a25MbHlyRjkrM2F1WHIxSzc5NjlpWXlNWk9yVXFiUnQyNWFpUll1eWZ2MTZzM28xa1pHUlpNbVNCWTFHdzRBQkExN3BwdFRjdVhNcFdiSWtZQXhFWGt6elBIZnVYSk1TQkVXTEZsV3ptelZxMUlnTkd6YXdidDA2ZHU3Y3lYZnhKd2tBQUNBQVNVUkJWQmRmZktFdXJTNVdyQmdqUjQ2a1hyMTZqQmd4Z3ZEd2NEWEFldnIwS1RsejVpUXFLc29rdUZJVWhiaTRPSlAzNStEZ2dKMmRYYXJmanhBaTdiM1hRUTFBdG16WjJMaHhvOGt4UzluSjJyVnJSK2ZPbmRYSHo1NDlzN2hSTXJuc1owazFiTmlRWGJ0MnNXWExGcjc3N2p1S0ZpMUtmSHk4bXJmL2JSczJiQmdKQ1FsTW1qU0pJVU9HQU1ZWnB1WExsd1BHSlFHcDNWT1RtdVZuaHc0ZE1rc1VrRkl4dG9pSUNQV0w4OG1USjJUUG5wMHlaY3FZQlYydFc3ZG0vLzc5bkR0M2pzNmRPNU0vZjM0YU5HaEFsU3BWS0YyNnRNbWRPU0dFeUFnUzl4RzZ1Ym5oN3U3TytQSGpPWEhpQklzV0xhSmp4NDVxaHJORWlxSXdmLzU4enA0OVM0VUtGZDc1K002ZE80ZWJteHQ1OHVSUlUvT1hLMWNPTHk4dkxsKytURmhZR0Y1ZVh0eS9mNStwVTZkU3BVb1ZhdFdxeGZIanh3a09Ealo3cjRuTHZILzQ0UWU4dkx5WU9IRWl0cmEyOU92WHoyeFdLaVFraEZtelp1SG01a2ErZlBuVTQ1OSsraWs3ZHV4ZzllclZMRnk0RUQ4L1AzWHBWM3g4UEQvODhBTmx5cFJSKzFldVhCa1BEdzhtVEppQVhxK25WYXRXYWx2U2ZhSkpoWVdGRVIwZGpidTdPMjNhdENFc0xNeWtmZnIwNlV5ZlBsMTlQSExrU0l1L0hZUVE2Y2Q3SDlSb05CcXptakdXMWduYjJkbVo5TlByOVcvMHVvTUhENlpkdTNZVUxWb1VnT2ZQbjV2VmJYbGJQdnZzTS9YaW5EOS9mdkxseTJleTlqYzhQUHl0N3FuSmtTT0h4WUp4b2FHaFpuM0hqaDNMaGcwYnNMVzFwV1hMbG5UdTNKbkJnd2VyR1hGZWRPTEVDYnk4dlBqMjIyOVpzR0FCUzVjdVpmNzgrVFJwMG9UUm8wZS9kR3hDQ0pHZVhMdDJEVERPTEdUTm1wVmF0V3BScTFZdElpSWlXTDU4T2FWS2xWSVRyMFJHUmpKNjlHak9uVHZINE1HRFRYNmN2d3Z4OGZGY3VuVEpZbUhtMTNIdDJqVTFFRXZjMDVLWXBHZnQycldNSFR0Vy9aN2R2MzgvZm41K0ZDeFlFRjlmWDVOOXJKa3laVUtuMDdGa3lSS0tGQ2xDcmx5NTFHWGdVNlpNSVRJeWtpNWR1cWo5dFZvdFgzLzlOVk9uVHFWeTVjb1VLVkxrcFdPOWN1VUtnTHBNclhYcjFqUnYzdHhpMzdadDI3N3FSeUdFc0lMM1BxaXhscHc1YzZycEpjRTRXL0t1WmhvU2w5RWw1MjN1cVhGMGRLUmd3WUptU3dOT25qeko0OGVQemQ1anMyYk5jSEZ4b1UyYk51cE0xYlZyMTlSOU04bHhkM2RuNU1pUkRCZ3dnTjI3ZDV2VlVCQkNpSXpneUpFalpNbVN4YXpBNVMrLy9JS2pveU1EQnc3azg4OC9wMkxGaXZqNitwSXBVeWIrK09NUHFsU3BZbmF1K1BoNGhnd1pRcU5HaldqWXNPRWJqKzNDaFF2b2REcktsaTM3eHVjS0NRbmh3WU1IWnRrdkN4Y3V6Tnk1Y3hrd1lBQXRXN2FrZCsvZTdOdTNqNENBQUZxMGFJRzN0N2ZGTEd0NTh1VEJ4OGVIdVhQbjR1WGxSYU5HalhCMWRXWFpzbVdNR3pmTzVDWmhhR2dvQ3hjdUJJeUZOdmZzMmZQUzc0dzllL1pRdUhCaHNtWExCb0NMaTB1eW1UdUZFQm1EQkRWcEpDb3FLdG4wbUc5YldGZ1k1OCtmZnljelE0bGZIQzhxWDc0OFM1WXNNVHRldW5ScGsxbWR3TUJBSGoxNlpQRUwyeEluSjZjM3FwY2doQkRXOHZ6NWMvYnQyOGRubjMxbVZsell4c2FHdG0zYmN1M2FOYlp0MjhhMmJkdkluRGt6dzRZTlMzYlpXWHg4UEZGUlVRd1pNb1NiTjIvU3RXdlhOeHJma1NOSEFNeVd3TDJPN2R1M0E4YnNhUzhxWExnd2ZmcjBZY1NJRWVvKzAzcjE2dEc5ZS9ka3Z4YzFHZzExNjlhbFRwMDZMRisrWE4xYmxEdDNibHhjWE5SK1Q1NDhvVStmUHVvc2w2K3ZMNy84OGd0VHAwNDF5MTRXRnhlSFJxTWhMaTZPZ0lBQU9uVG84TWJ2V3dpUmZud1FRVTFNVEV5cStpVXV5NExrbDU5OTlkVlhaczk1Mld6SDVjdVhpWTJOSlZldVhBQ2NPbldLd01EQVZJMHBKYmEydHZUbzBZUEF3RUF1WDc3TXBVdVh1SERoQWsrZlBnV01kd0xCK0Y0U3M3a0JhbEtFc0xBd2t5OWFKeWNuOWE3VnUzRHc0RUZHamh4SmdRSUZhTnk0OFR0N0hTR0VTQS9tejU5UGJHeXNtbXdtTWpLU0N4Y3VjTzdjT2ZiczJjUDU4K2R4Y25LaVZhdFc1TXlaazcvLy9wc0JBd2FRTFZzMmF0U29RYkZpeFhCM2Q4ZlQweE4zZDNlY25KeVlOV3NXSTBhTTRNOC8vK1RodzRjTUhqellMR0JLcmNPSEQrUG82RWpod29WWnVYS2wrdDF3Nk5BaHdzUER1WGp4SXMrZVBXUFJva1Zxd29PQWdBQnUzTGpCdFd2WDFMYXFWYXV5WXNVS3lwUXBRNEVDQlRBWUROeThlWlBnNEdDQ2dvTFl1M2N2RVJFUmxDNWRtb1lORzNMNDhHRUNBZ0lJQ0FpZ1JJa1NWS3BVQ1U5UFR6dzhQQ2hVcUJEWnNtVkRVUlF1WExqQW1qVnIyTHg1TTI1dWJyUnAwNGExYTlmU3JWczNldlRvUVkwYU5majU1NTk1K1BBaEV5ZE9wRzdkdWhRdlhwd2ZmdmlCM3IxNzg4TVBQOUNzV1RPV0xsMUtYRndjeDQ0ZG8xNjlldmo3K3hNWEYyZVM2ZTNQUC85a3pwdzViL2hmWEFoaFRlOTlVUFBzMmJOVVZXV2VQMzgrOCtmUGYybS8xcTFibSt3NzJiOS92NXBpRW95YkxwY3RXMGFlUEhsd2NuSWlJU0dCVFpzMkFmOWZUZnJTcFVzV1p6VmVsWjJkSFQxNzlzVEh4MGRObTl5OGVYTktsaXhKcVZLbHlKVXJGeE1tVE9EaHc0Y1dzNnk5T0FQeS9mZmYwNzkvZjVOanAwNmRlcTBMZllVS0ZkUUNwQ0VoSWN5Wk00ZWRPM2ZpNXViRzlPblRMYWIzRkVLSTkwbGdZQ0FWSzFha1VxVktkT2pRZ1hQbnpnSEdsTVZseTVabDlPalIxS3RYVDEyMjI2bFRKL1VIZjFCUWtEcjc0ZUhod2Q5Ly93MFlyL3MrUGo1b05CcDI3TmhCdTNidExLYjVmNW5vNkdqT25UdEg1Y3FWMFdxMUxGMjZsS2lvS0xKbno4NlJJMGZVV1J6NC94bjY3Tm16czNmdlh2YnUzV3ZTbHBDUVFHUmtKRDE3OW1UbnpwMk1HaldLNTgrZnEyTnYxcXdaelpzM3AxQ2hRb0J4ajhxOWUvZjQ1NTkvT0hEZ0FDdFhyaVF1TGc0QUh4OGZNbVhLeElRSkUzajgrREc1Y3VXaVo4K2V0R25UQmdjSEI5cTJiY3Y2OWV2Sm1UTW5uVHQzeHQ3ZW5xbFRwNnJmOHdVTEZtVGV2SGtNR0RBQWYzOS9xbFdycGliS0tWNjhPRjI3ZHVXdnYvNmlZOGVPNm8xR01DNlZUaTZkZFdLcEJDRkUrdmJlQnpXT2pvNW1SYis4dmIzTitqVnQycFFXTFZxb2o2T2lvdWpYcjU5WnYyKysrY1lrKzluang0OU5naHBuWjJkMjd0eHBraDdTeWNtSnZuMzdxdnRJdnY3NjY3ZVN5bG1qMFdCalk4TzZkZXRNcHVOZjVPcnFtcXJxenk5bVo4dWFOU3ZYcmwxVE43cStDbHRiV3pXb2VmandJWHYzN3FWRml4YjA3ZHZYTEhHREVFSzhqeVpQbm95aUtOamEydEt4WTBmdTNyMUwrZkxsS1Zhc21NVTZOTGEydG56eXlTZDg4c2tuQUR4NjlJZ3JWNjZRSTBjT2s5a1lHeHNiUm84ZVRXaG82R3NGTlBEL3dWSGlEYVlYczRTK3FrS0ZDbEc1Y21WaVkyTnAzYm8xSlV1V3BFS0ZDc2tXc3M2Yk55L3QyN2VuZmZ2MkpDUWtjUDM2ZFVKQ1FtalFvQUVQSGp6ZzAwOC9wVTZkT2xTdlh0M2tzMHBNT3FQVDZXalJvZ1Z0MjdZMSt3d0tGeTdNa2lWTE9IandJQlVyVm1UMzd0MG03V1BIampWWm1aRjB6NmtsaVFVOWhSRHBtK1Z5d1ZiaytYRzVPbWlVNWRteVpuV2JNM01hMWFxa3ZLRThyVVJIUi9QczJUUHk1TW1UcXFKb0NRa0p4TVhGb2RmcnlaNDlleHFNTUgyTGlvb3lxejZkbGc0ZlBjWlBBd2J6OFBIamNCUmFoRnc4dGNkcWd4RWluU2xmdm54dGpVYXpRbEVVQjZENXlaTW45NzcwU2UreDlQbzlKREsyRCtWN1NLNG43NzhLRlNxY0JVb3Bpakx1NU1tVHd3Q0R0Y2NFSDhCTXpkdmk2T2lZcW5USGllenM3S1JRVnhMV0RHaUVFRUlJSWNUNzdmVjJGd29oaEJCQ0NDRkVPaUV6TlVJSUlZUUZlcDJlNEF1WHJEME04WjRJdm5DSmhJUUVhdzlEaVBlV0JEVkNDQ0dFQmM5alk1azVlNjRzSlJadlJVSkNBaEdSa2RZZWhoRHZMUWxxMGlHOVhzK1pNMmZJbHkrZlNhYTFsN2w0OFNKYnQyNjFtTjFOQ0NGRTZzUXJobnVaTkpwN0JrVnhDSStJc1BadzBqWEZvS0RWb0ZFMEd1WGx2UVVBaW5JL1hsSHVXWHNZUXJ4dkpLaEpoMkppWXVqU3BZdGFQQ3kxYnQ2OHlmTGx5MDJDR29QQmdNSHc4cVFVTmpZMmFEVHBMaG1lRUVLa3VidVh6bHh4TDFMeWU2MnRYVzVyanlXOXM3ZFZpampZYWR0RnhETFMybVBKS1BRYTVkSGRpMmV1V0hzY1FyeHZKS2l4TXIxZXovVHAwNmxidHk3bHk1ZFBzVzlvYUNnQkFRRTBhOVlzMmR6L0x4bzNiaHhyMTY1OWFiOGhRNGJRc21YTFZKMVRDQ0hlYzRaYlY4OEhBOEhXSGtoNlY2NWN1WEphcmJaRUZtM3N4ZURnNERCcmowY0k4ZUdTb01iS2J0eTR3ZEtsU3lsU3BNaExnNXFBZ0FCbXpKaEJreVpOVW4zK1ZxMWFVYU5HalpmMksxYXNXS3JQS1lRUVFyaTd1enRyTkpwbWlxSmtzN096YXduTXN2YVloQkFmTGdscXJDdzQySGdqc0VLRkNpL3R1Mi9mUGlwVnFvU3JxNnQ2TER3OG5DTkhqZ0J3NXN3WkZFVmh4NDRkQUxpN3UxTzhlSEUrK3VpamR6QnlJWVFRSHpJWEY1Y3lRREhBVHF2VlZnYnNBRW52SllTd0NnbHFyR3p2M3IzWTJOamc0T0NRWXIrUWtCQk9uanpKOE9IRFRZN2Z1bldMVWFOR0FhRFQ2VkFVUlgzODlkZGZVN3g0OFhjemNDR0VFQis2SWhxTkpnK2dBUXFWS0ZFaWIzQnc4QzFyRDBvSThXR1M0cHRXRkJVVnhZRURCOURyOVF3YU5BaWRUcGRzM3hVclZnQnc3Tmd4azQzL1pjcVU0Y0NCQXh3NGNJQ0dEUnVpMVdyVng1SUZUUWdoeER2MEtmL2VIRlVVcFZTbVRKbGtIYk1Rd21wa3BzYUsxcTVkaTE2djU3ZmZmdVBYWDM5bDZ0U3BEQm8weUt4ZlNFZ0k2OWF0bzNyMTZ1emN1Uk1IQndlR0RSdG0wc2RnTUtqTDBCSmR2MzZkYytmT3BYbzgxYXBWSTNkdVNmWWpoQkFpWlo2ZW5nNGFqYVlCZ0tJb2FEU2FITUFud0QvV0haa1E0a01sUVkyVlJFVkZzWERoUWhvMGFNQVhYM3pCdFd2WFdMUm9FUlVyVnFSS2xTcHFQMFZSbURCaEFqbHk1R0RTcEVuczJMR0QwYU5INCtEZ3dNQ0JBOVYrUjQ4ZTVmSGp4MmkxV2s2ZE9vV0hod2ZIamgxait2VHBKcStyMCtuUTZYUVdsN3ROblRwVmdob2hoQkF2bFQxNzlzK0J2SXBpVXA2bU9VaHFaeUdFZFVoUVl5Vyt2cjVFUkVTb2RXaDY5T2pCbmoxN21EaHhJc3VYTDFmNy9mWFhYeHc5ZXBRSkV5YVFPWE5tbWpkdnpxMWJ0L0QzOXlkejVzejA2dFVMZ0hYcjF1SG01c2FEQncrWU5Ha1NVVkZSeko0OW05YXRXNXU4N3NxVks1azRjU0o3OSs3RjFsYis4d3NoaEhoMVdxMjJlOUxILzg3V2xDbFRwa3l4TTJmT1hMTFd1SVFRSHk3WlUyTUZnWUdCckZxMWluYnQybEcwYUZFQTdPM3QrZTIzMzVnNmRTcDJkblpxWDRQQlFJc1dMYWhmdjc1NnJIZnYzdFNzV1pPb3FDakF1RHh0OSs3ZE5HN2NHRUNkblprNGNTSmdMTXFabkxBd0tTc2doQkFpOWNxV0xadGZvOUhVZm1HV0JqQVBkb1FRSXEzSXJYb3JzTEd4b1hqeDR2ejQ0NDhteDh1VUtRTkFaR1NrZXF4SGp4NW1DUVMwV2kyVEprM0MzdDRlZ0preloxS3laRWsxZGJPcnF5dHo1ODdGM3Q2ZXNMQXdXclZxeFU4Ly9jVDMzMzl2Y2g0L1B6OFdMRmpBcGsyYnlKa3o1MXQvbjBJSUlkNC9XcTIyTVdBeFphZEdvMm50NmVuNVMwaElTR3dhRDBzSThZR1RvTVlLUHYzMFUyclVxTUhxMWF1Wk5TdjVXbVYvL3ZrbmZuNStac2Z6NXMzTDMzLy9EY0RaczJmWnMyY1BreWRQSmo0K1h1MlRKMDhlQUtaTm00WldxMVZuY1pKcTBLQUJjK2JNd2MvUHoyS0NBaUdFRU9JRk5ocU5wbUhTQXhxTkJrVlJFcGVnT1dmTGxxMEdFR0NsOFFraFBsQVMxRmlKcmEwdEpVcVVvSDM3OW1adGNYRngrUHY3VTc1OGVjcVhMMi9XbmpWclZ2WHZCUXNXcEhyMTZ0U3RXMWN0dXBrb1BEeWNOV3ZXMEt4Wk01T0NuWWs4UER4bzNMZ3hhOWFzb1YyN2R1VE5tL2N0dkRNaGhCRHZxM0xseWhWU0ZLV2tScU1CakFITkMreTFXbTBqWUE5Z2VMRlJDQ0hlRlFscXJLaHMyYktVTFZ2VzdIaGtaQ1QrL3Y1VXJWcFZUU1NRSENjbkp5WlBubXl4emQvZm4vajRlRHAwNkpEczg3dDI3Y3EyYmR2dzgvTXpLK3dwaEJCQ0pLVW9Ta0d0Vmxzd2hTNDJHbzJtMGtjZmZaVHo4dVhMajlKc1lFS0lENTRrQ25nUFdFclBIQllXeHNxVksyblJvZ1VGQ2hSSTlybnU3dTdVcVZPSHpaczNjKy9ldlhjNVRDR0VFQm5jdjdNd1dmNWRhcVllZjJIRzVtTkhSOGY4YVQwMkljU0hUWUthOTlTT0hUdlFhRFIwN2RyVjVIaE1UQXhnVERhUXFHUEhqZ0FFQlFXbDNRQ0ZFRUprT0MvdXAzblJ2OEZPUHFCR0dnMUpDQ0VBV1g1bUZaTW5UMmJkdW5VdjdaZGNvb0NrdG16WlFvNGNPY3lPZCtqUUFTOHZMNXlkblZtNmRDblIwZEhZMmRteGF0VXE4dVRKWXhMVWxDcFZpaDA3ZGxnOGp4RGkvZUxwNmVuZzRPRGcrTUxoN0lxaWFBQU5rUDNqano5MlNkb1lHeHNiTGRtc1JKa3laWW9CSHlmWG5wZ3c0RjlmQXJQVFlsekNldVI2SXRJVENXcXNvR3JWcWlhYi9kK0VwYVZuaVp5ZG5RRTRmZm8wdTNmdkJvenBuaTFsT3BPQVJvZ1BRN1pzMlVyWTJOaU1TWHBNbzlFNEs0cVNBOUJxTkpwZk1tZk8vRFJwdTcyOS9VamdhRnFPVTZRL1dxMTJBUC8rYnJDUUlJQ2t4elVhVGFNQ0JRcGtEZzBOZlo1bUF4UnBUcTRuSWoyUm9NWUthdFdxUmExYXRkNzZlUnMxYWtTalJvM01qaWNXNFJSQ2lETm56cHlvVUtGQ0RTQmIwdU5KZnFSV2ZlRUhhK1RwMDZmbEI4Z0hybENoUXRrMUdrMnJWM21PcTZ0cjk5RFEwTi9mMVppRTljbjFSS1FuRXRRSUljUUh4bUF3ck5ScXRWMHRWWVJQNnQvbFJLdlRhRmdpSFhOMmRvNHhHQXgxa3Y0L295aEtibzFHTTBtajBaUlVGR1VHc0NqcGN3d0d3K08wSHFkSWUzSTlFZW1GQkRWQ0NQR0JNUmdNYTdWYXJacEY1TVdsUkMvOGNOMlVkaU1UNmRYeDQ4Y1RnTk5KajVVdFd6YS9ScU9KQmhUZzdzbVRKMDliZkxKNHI4bjFSS1FYa3YxTUNDRStNQWFENGFTaUtKZVQyeGNCNmwzVnkzcTkva3dhRGswSWtjSEk5VVNrRnhMVUNDSEVCeVlxS3VxWm9panF1dllYN3FRbS9mdlIrUGo0aDJrN09pRkVSaUxYRTVGZVNGQWpoQkFmbUpDUWtGaU5Sbk1RaUVtdWo2SW9jUnFONXVDbFM1ZWkwbkJvUW9nTVJxNG5JcjJRb0VZSUlUNUFlcjMrQ0pEc1JtNk5SaFA1YjUrVWQvOEtJVDU0Y2owUjZZRUVOVUlJOFFIUzZYVG5GRVc1a2JnT1hsRVVkYW5Jdit2ZlEzVTYzVGxyamxFSWtUSEk5VVNrQnhMVUNDSEVCeWc0T0RqZVlEQXNUYUhMZ3VEZzRQZzBHNUFRSXNPUzY0bElEeVNvRVVLSUQ1UmVyOStXWEZ0OGZQeVN0QnlMRUNKamsrdUpzRFlKYW9RUTRnTjE3dHk1MjRxaTdFMmFpdlhmcFNJSHo1OC8vOFNLUXhOQ1pEQnlQUkhXSmtHTkVFSjh3QlJGbWZ2aU1ZUEI0RytOc1FnaE1qYTVuZ2hya3FCR0NDRStZQWFEWVoraUtQYzFHazNpWGRYN2VyMSt2N1hISllUSWVPUjZJcXhKZ2hvaGhQaXdQZFZvTkFjU0gyZzBtZ01halNiTW1nTVNRbVJZY2owUlZpTkJqUkJDZk1ET25Ea1RZekFZemdCNlJWRU1Cb1Boek5telo1OVplMXhDaUl4SHJpZkNtaVNvRVVLSUQ1dWkwV2oyQUErQVovLyszV0RsTVFraE1pYTVuZ2lya2FCR0NDRStjSEZ4Y2NlQmV4cU41djYvZnhkQ2lOY2kxeE5oTGJiV0hrQnk5RG85d1JjdVdYc1k0ajBSZk9FU0NRa0oxaDZHU0dQNUNwZjZUeVk3MjhMV0hrZDZGMk1BVzcxeUE0MWlHMlBJVk1uejQzTFdIbEs2RnhjWGQrUGVqUXMzclQwT2tYYmtlcEk2TVFiUTZKUWJpaUxYazlTUzY4bmJrVzZEbXVleHNjeWNQUmM3T3p0ckQwVzhCeElTRW9pSWpMVDJNRVFheWwra1RBRTdXODBpTk1ySDFoNUxSaENkb05paUtCbzBtcXJXSGt0R1lPK1E2WmFuWjdrMklTR25RcXc5RnZIdWVYcVc4OFJPV1NEWGs5U0ppbGRzalN2UjVIcVNHbkk5ZVR2U1hWQVRyeGp1WmRKbzdoa1V4U0U4SXNMYXd4SHZHMFc1SDY4bzk2dzlEUEh1MlVFQk5IeXNRZU9XSlhObWJHeHRyRDBrOFI3UTYvUThqNDNGb0NnT09PQUp5SStRRDRFRG5uSTlFVytiWEUvZXJuUVgxTnk5ZE9hS2U1R1MzMnR0N1hKYmV5enBYU1liamJ1RG5mSTFCbXhqOVpxVjhYcmxsclhIbE43cE5jcWp1eGZQWExIMk9FVGF5Wkk1TTk0LzlhSkU4V0xXSG9wNER3UmZ1TVRNMlhPUm0yNGZKcm1laUxkSnJpZHZWN29MYWdERHJhdm5nNEZnYXc4a3ZTdGZ2bnh0alVaYlJkRW9EbzQyVEx4ODh0UmVhNDlKaVBUR3h0YUdFc1dMVWExS0pXc1BSYnduWkZuMGgwdXVKK0p0ayt2SjJ5UFp6NFFRUWdnaGhCQVptZ1ExUWdnaGhCQkNpQXhOZ2hvaGhCQkNDQ0ZFaGlaQmpSQkNDQ0dFRUNKRGs2QkdDQ0dFRUVJSWthRkpVQ09FRUVJSUlZVEkwQ1NvRVVJSUlZUVFRbVJvRXRRSUlZUVFRZ2doTWpRSmFvUVFRZ2doaEJBWm1nUTFRZ2doaEJCQ2lBeE5naG9oaEJCQ0NDRkVoaVpCalJCQ0NDR0VFQ0pEazZCR0NDR0VFRUlJa2FGSlVDT0VFRUlJSVlUSTBDU29FVUlJSVlRUVFtUm9FdFFJSVlRUVFnZ2hNalFKYW9RUVFnZ2hyT1RPblRzcHRrZEhSeE1WRlpWR296RUtEQXhrMGFKRmFmWjZkKzdjNGRHalIybjJldUw5SkVHTkVFSUlJWVFWSEQxNmxPYk5tN05xMWFways0d2ZQeDR2THkrdVhyMmE0cm4rOTcvLzBiaHhZNDRlUFpwc24rKy8vNTd2di8vK3BlTTZmdnc0VzdkdWZXbS9sd2tKQ1dIYnRtMHY3ZGV2WHo5bXpweVpiTHZCWUNBeU12S2xmd3dHUTZySGxwQ1FRRXhNak1tZjJOaFlrOWZVNlhSbWYxN2xOVVRhc3JYMkFJUVFRZ2doUGtTVktsV2lYcjE2VEpnd0FZMUdRNnRXclV6YWQrN2N5ZGF0Vy9IeThxSklrU0lwbmlzMk5wYUhEeDhTRnhlWGJCK2RUdmZhWTcxNDhTS2RPM2UyMk9icDZjblNwVXZOanMrZVBadmR1M2VqMVdwcDFLalJhNy8yOWV2WGFkT216VXY3ZGUvZW5WeTVjaVhiWHFwVUtZb1dMUXJBM0xsem1UOS92a2w3cmx5NTJMNTlPd0ErUGo1czJMREI3QnoxNnRWajBxUkpyeko4a1VZa3FCRkNDQ0dFU0VPaG9hSHFzck12dnZpQzA2ZFBzMzc5ZXR6ZDNkVSs4Zkh4akIwN0ZqYzNOeG8wYU1DUkkwY0E4UER3d00zTkxjM0hiREFZaUkyTnBYSGp4aFFzV0ZBOXZtUEhEcDQvZjI3eE9jT0hEK2ZhdFdzTUh6NmN6Smt6OCttbm45SzBhVlBDdzhOTitzWEZ4WEh6NWsxMjdkcGxkbzR0VzdhUVAzOSsvdmpqRDZaUG40Njl2VDA5ZXZSUTI1Y3ZYODdseTVjWk9YSWt2L3p5QytIaDRiaTZ1cUxSYUV6TzgvRGhRL3IzNzY4R05RRFpzbVZqeG93WkFLeGF0WXFnb0NDVDU3aTZ1dEsxYTFmMXNiKy8vOHMrSm1GRkV0UUlJWVFRUXFTaERSczJtTTBTUEh6NGtKNDllNXIxall5TXBFK2ZQdXJqQVFNRzBMWnQyN2MrcGl0WHJuRDkrblVBYnQ2OFNXUmtKRHQyN0FBd0NRVHExNjlQM2JwMTFjZVhMbDNpMnJWckZzL3A1T1RFOU9uVGFkKytQYjYrdnRTc1daTmV2WHFaelNiOStlZWY1TXVYRHk4dkw3TnpaTW1TaFV5Wk1sRzFhbFd5WmN0R2xpeFpxRnExcXRxK2E5Y3VidDI2UmRXcVZaa3laUXFkTzNkbTNyeDVGQ2hRUU8zejVNa1RHalJvUVA3OCtVM09iV3RyUytuU3BRSGpQcUlYWmN1V2paWXRXNnFQTjIzYVpQRjlpdlJCZ2hvaGhCQkNpRFRtNk9qSWxpMWJ6STUzNjlZTkZ4Y1h4bzBiWjlaV3AwNmRkemFlM2J0M3MzanhZc0E0UzZRb0NxTkdqVkxIVkxseTVkYzZiLzc4K2ZIMTlTVnYzcnpZMk5qUXBFa1RzejdMbGkzRDNkMmRGaTFhdlBSOEJvUEJKQ2hLdXNjbE1aQzVkKytlU1ZCejRjSUZBSW9YTC81YTcwRmtEQkxVQ0NHRUVFS2tNWTFHUTlhc1djMk8yOWpZWUdOalk3RXROWGJ0MnBWc1VvR25UNThDc0dEQkFwUGpXYkprb1VlUEh1cXlyaFl0V21CdmI4K0tGU3ZVUHNIQndhODFIb0NQUC80WWdMVnIxM0xpeEFtejlnY1BIaEFYRjhld1ljUE0ycG8yYlVyMTZ0WFZ4L3YzNzZkR2pSb21mVHc4UEFEamNqRUhCd2RDUTBOTmdyQ0xGeStTSTBjT3MyVjc4Zkh4N04rL0h6QXVDUlFabXdRMVFnZ2hoQkJwTENvcWlwbzFhNW9kajR1TFE2UFJXR3hMalowN2Q2TFZwcHpjMXMvUHorU3hpNHVMdWhILzFxMWIzTHAxeTJUSjJldFl0V29WaXFJQWtDZFBIdXJVcVVOc2JDeVJrWkdBTWFESWxDa1RBT1hLbFFOUTJ3RDBlajJIRGgyaVNwVXFKdWV0V0xFaUF3WU1VQi9QbXpmUEpJZ3JXclFvd2NIQkpyTSt4NDRkbzN6NThtWmpqSXFLWXZEZ3dZQXhpWUt6cy9NYnZXZGhYUkxVQ0NHRUVFS2tNUWNIQjBhTUdHRjIzTmZYRnljbkp6cDA2R0RXOXNzdnY3ejB2Sk1uVDM3dGdBaGc4K2JONnQvWHJGbEQwNlpOY1hCd2VPWHorUHI2b3RQcGlJK1BwMkxGaXRTcFU0ZTJiZHZTdG0xYkFnTURHVGR1SEYyN2RxVkZpeGJZMnRveVk4WU1UcHc0d2NLRkN3SGpIcVBHalJ1YnpWZzVPVGxSckZneDlYSDI3TmxOMnN1Vks4Zmh3NGZWeC9IeDhadytmZG9rRUVxVU0yZE8vdm5uSHdCbXpKaGhsc2I2eFdRREluMlRvRVlJSVlRUUlvM1oydHBhVEhPOGVQRmlYRnhjTExhbEZOVG85WHFBbDg3U3BFU24wN0Z4NDBaY1hGeDQrdlFwdnI2K2JObXlSYzBROWlybjM3dDNMd0I5Ky9ZMVN3eFFyVm8xbWpkdnpyUnAwMWl5WkFsanhvemgrZlBuUEhueVJPM3orUEZqd0JqRXZJcnk1Y3V6ZVBGaXdzTENjSE56NDhpUkk4VEZ4Wmt0V1hzWnZWNy9ScCtsU0hzUzFBZ2hoQkJDcERHZFRzZXhZOGZNamtkSFIyTnJhMnV4TFNYeDhmRUE2cEt1MTdGaHd3WWlJeU5wM0xneDU4K2Y1OWRmZjZWNzkrNU1tREJCelFMbTZPajQydWNIR0RwMEtIWjJkblR0MnBXdnZ2cUsrZlBuNCs3dWprNm53OGJHUnUzMzhjY2ZzMy8vZnJQM3MzLy9mcE9acUlTRUJKT2tBTldxVmNQSnlZbC8vdm1IZHUzYXNYWHJWc3FYTDAvZXZIbGZhWng2dlI1YlcvbVpuSkhJZnkwaGhCQkNpRFFXR3h0TDkrN2RrMjFQcWMyU3hQMG9mZnIwZWVteXFTWk5takIwNkZDVFl6RXhNZmo1K2ZIRkYxOWdaMmNIR0FPTFdiTm1rVDkvZnM2ZE93ZVlML2Q2VlczYXRNSFgxNWV2dnZvS0x5OHZCZzRjaUwyOVBWRlJVV2JMM0xKa3lXTDIvRktsU3BuVnFibDE2NWI2Mk43ZW5ucjE2ckZ5NVVycTFxMUxRRUFBdzRjUHR6aVcrUGg0TlczMWpSczNUTnBpWW1KZWE5bWRzQjRKYW9RUTRnM0Z4OGVqMVdwZithNWVZR0FndDIvZnBuMzc5bTkxTEluWms1S2oxK3ZSNlhUWTI5dS84ZXRGUlVXUktWT21WNzQ3SEJjWDkxWmVQeVhoNGVIa3lKSGpuYjZHRUsvRHpzNE9aMmRuL3Y3N2I3TzJIajE2NE9MaXdwZ3hZOHphR2pkdW5PeS83YkN3TU1BWU5DVDNZOXhnTU9EbjU2Zk82aVExZi81OG5qeDVRcnQyN1V5eW5pWFdjVWtzbVBtbVFVMlpNbVdZTTJjT2dZR0JCQVVGcWRlQmUvZnU0ZUxpOHRMbk96czdXNnhUazFTSERoM1l2SGt6dlhyMXdzM056ZUpTUGpET2lrMmVQQmt3QmpGSjkrOUVSVVc5OHRJM1lWMFMxQWdoeEJ0cTBhSUZSWW9VWWZyMDZhLzB2T1BIajNQczJMRzNHdFRVckZtVC92MzdwMWljYitQR2pmajQrTEIvLzM2TGQwSmZSZE9tVGVuWXNTTS8vUEJEcXA4VEdSbEpyMTY5VUJTRm1UTm52bExnY2ZueVpUNzY2Q1BBK0NOcytmTGw2a2JmTTJmTzRPN3VUbzRjT1lpTmphVkJnd2I4K09PUGRPclU2ZFhlbEJEdldMZHUzZWpXclp2Rk5sdGJXMnh0YlMzK3UwaTZBZjVGbHk1ZHdzbkppYjU5SzczYVdnQUFJQUJKUkVGVSt5YmJSNmZUbVdVK1M1UXRXemErK2VZYms2VmNTVjI0Y0FGbloyZHk1ODZkN1BuajQrUHg4ZkdoVzdkdUZzL1R2WHQzZGNZbjBZWU5Hd0RqekpXTmpZMVprb09hTldzeWNlSkVpNjluTUJpSWo0OG5KaWFHMWF0WGMrZk9IZnIxNjRlbnB5ZjE2OWRuNTg2ZGpCdzVVcDE1U2lvNk9obzNOemMxTWNLTGlRSWVQSGhBeFlvVmszMnZwMDZkSWlFaDRiWHI5NGkzVDRJYUlZUklSeTVldkVqbnpwMHR0bmw2ZXJKMDZWS1RZN0d4c1dvVjhFUmhZV0VwMXBTNGQrOGVZUHdSbEhpWDFNUERBMGRIUi9WdTdZc3laODVNejU0OWVmYnNHWTZPamhaL0pJRHhicWRXcTAzMlR2R1RKMC9vM2JzM04yN2NZTVNJRWVvUHR5dFhyckJzMlRLOHZiMlRyYzhSRWhKQzI3WnQrZm5ubjJuVHBnMEdnMEhkSEIwYUdrcWZQbjFvMkxBaFE0Y081ZEtsU3hnTWhoUi9sQWlSMXRhdVhjdVVLVk5TN0pQYWxNNCtQajdVclZzWE1NNmluRHAxeWl6OThhdnc4dkpLY2JuVjhlUEhMYVpGVHVySmt5ZHMyYktGYXRXcVdReHEyclp0YS9INmN2ejRjYlp0MjBhSERoM0lseStmU1p1Ym14c1BIanpnekprelBIejRrTmpZV1ByMjdjdnQyN2U1YytlT3VoZG43ZHExYWoyY1M1Y3VzWC8vZnJSYUxhdFdyYUpodzRabTcrM3AwNmZKenNSRVIwZHo1ODRkdnZycXEyVGY2NGtUSi9qcnI3ODRkT2hRaXArSlNEc1MxQWdoUkNvc1c3YU1tSmdZaTIxUlVWSGN2bjA3MlR1ZytmTGxzMWhGMnhLRHdVQnNiQ3lOR3plbVlNR0M2dkVkTzNidy9QbHpzLzQzYjk2a1hidDJKc2VXTGwxcUZ2eFkwcVZMRi9YdmMrYk1vVktsU29TRmhYSC8vbjNDd3NJSURRMmxVcVZLZ0RFRFVWUlVGSjk5OWhsang0NU5kamxINzk2OXlaY3ZIejQrUG1adFY2NWNvVisvZm9DeFRrYkpraVhWdHNlUEg3Tm56eDZPSGozSzJMRmpLVnUyck5uelBUMDkrZmJiYjVrNmRTcWxTcFZTajhmSHh6Tm8wQ0RjM056dzl2WUdqRCtTSEIwZFRWNURDR3NyVzdZcy9mdjNUN0hQZ2dVTGNISnlvbFdyVmluMlMxcEhadW5TcGVoMHVsUmZaeXhKYWNiMDRzV0xYTHQyamUrKyt5N0ZjeVFXOTh5Vks1ZFpXMWhZR0t0WHIyYldyRmtteDY5ZXZhb2V1M1RwRWsyYU5ERzU5b0h4K2pkczJERHk1Y3RIMGFKRjhmRHdvSGJ0Mm5oNGVMQm16Um91WHJ6STh1WExBZU5zYnMrZVBTbGR1alM5ZXZXaWUvZnU5T25UaDk5Ly85MGt5Y0dWSzFmdzlQUzArRDUyN2RxRndXQ3dlQjFLRkJFUlFjNmNPVlA4UEVUYWtxQkdDQ0ZTWWNHQ0JZU0hoMXZjT3hJYkcwdE1USXhabGU3RXRzcVZLNnMvTnE1Y3VhTE9yTnk4ZVpQSXlFaDFvMnJTSHluMTY5ZFg3OEtDOGN2KzJyVnJadWN2V3JTb1doRWJvSGJ0MnZUdTNUdkZIMFNiTjI5bXdvUUo3Tnk1azh5Wk13T29NemFKS1dNblRKakFmLzd6SDNXOU9aZ1d4bnNWTVRFeHJGKy9uai8rK0lOaXhZb3hlUEJnN08zdHVYTGxDdkh4OGNURnhhRW9DbDI3ZG1YbXpKbDA3ZHFWUG4zNm1BVnJBRC85OUJONTgrYWxXTEZpNmgxU3JWWkx6Wm8xYWQ2OHVmcCtBZ01EeVpZdG0xcnpJcWxhdFdxWjFMa1FJcTBVTGx5WXdvVUxwOWhuL2ZyMXVMaTRxTm5HWHVieTVjc3NYcnlZQWdVSzhObG5uNzJOWVpxWk0yY091WFBudGhnMGFiVmFOV1h6M2J0M0FVd3lqVVZIUjNQNzltMTFyNDlPcDhQVzFwYUVoQVJXcjE2dDF1WDU3My8vaTcrL1AyM2F0S0ZGaXhiMDZORkRMWVpadDI1ZERoNDhhSEdHZVB2MjdlcmY5KzdkeTRnUkl5aFlzQ0JUcDA0bGMrYk1USjQ4bWY3OSs5TytmWHNtVEpoQWtTSkZDQXNMNDhhTkczeisrZWRtNTFNVWhUVnIxcEEvZjM1MVAxR2lwQWtZSGp4NGtLbzlRQ0x0U0ZBamhCQ3BWS2RPSFNaTm1tUjJ2R25UcHNudXFYbHgrY0x1M2J0WnZIZ3hZSnhoVUJTRlVhTkdBY1oxOXErNlBsdXIxWnJ0aTFtOGVMRzZUdDJTcUtnb3dMaWtMTGs5TlVlT0hIbHJlMzAyYk5pZ0xyazVkZW9VMzN6empWbWZ4TEhrenAwYnJWYkw3Ny8vcmk1UlN6Uml4QWgxNmNyQmd3Y0pEUTBsT2pwYW5mMjVjT0VDZGV2V3BXTEZpZ1FIQitQdTdzNnVYYnNBWTJCMTU4NGQzTjNkS1Z5NHNBUTE0cjBRR1JsSi8vNzlTVWhJWVBEZ3dXK1V6ams1YTlhc1lkKytmUXdmUHR4aVVPSG01c2F1WGJ2dzl2Ym04dVhMdUxxNmtqOS9mc0M0TFBUOCtmUEV4OGZUdUhGakJnMGF4UDM3OTltNmRTdHIxNjdsd1lNSFZLNWNtWkVqUjVJM2IxNjh2THp3OS9kbjRjS0ZiTnUyalU2ZE90RzJiZHVYdnErNHVEaCsrKzAzTm03Y3lLZWZmc3JvMGFQVkd4elZxMWRuMnJScERCdzRrTysrK3c0L1B6OE9IandJUUwxNjlkaTZkU3MyTmpZY09uU0lyRm16c21MRkNzNmZQOCtJRVNQTTZ0UzR1cnB5NHNRSnBrK2Z6djc5KzVPZHNSYldJVUdORUVLa29SNDllcWpwU0Z1MGFJRzl2YjFKcHFHVTlzS2tWbzBhTlZKY2ozL3MyREhXcmwyYmJQdVZLMWU0ZWZQbUt4ZXJTMDdqeG8yeHM3UEQxZFVWUjBkSG5KeWNXTHQyTGFkT25XTDI3Tm00dUxpWXBhQ2RNMmNPNWNxVk16bFdxRkFoWEYxZEFXTzE4VU9IRG1GdmI2OG1EZ0RJblRzM3k1WXRBNHl6YTRsTGFuYnMyTUV2di96Q3pKa3prOTBJTFVSR2t6VnJWcXBXcllxbnB5ZlZxMWQvNitkLy92dzU4K2ZQcDFXclZqUnYzdHhpbisrKys0N3IxNjl6N2RvMWN1VElRYTlldmRSL3o2NnVyaFF1WEpodnZ2bUdMNzc0Z3VIRGg2dWI4VXVYTHMyZ1FZTk1acVFkSEJ6bzNyMDdUWm8wWWZ6NDhjeWNPWk5jdVhMUnRHblRGTWVaT05QY3MyZFBPblhxWkhZOXFWNjlPZ3NYTGlRd01KRFNwVXZ6KysrLzg4a25uMUN3WUVINjl1M0xuVHQzY0hKeVl0Q2dRUncrZkpoS2xTcmg1ZVZsOWpxSk5Yc0NBZ0lvV2JKa3N2c2ZoWFZJVUNPRUVLbWtLSXBaWmV4RUJvUEJZcHVpS0JiNzM3cDFpMXUzYnBrc09YdGJDaFFvWUJZUUpIWC8vdjBVbjc5MTYxYmMzZDFSRkVYdG0zU1poVTZuTTNtdmVyMWVmWnowL1lhR2hwcGthM3IwNkJHUEhqMGlPanFhOWV2WFU2UklFZmJzMldOeERDNHVMdHkrZlp2YnQyOVRzR0JCS2xhc1NNZU9IUUU0ZCs0Y0F3WU13TW5KQ2IxZXorWExsK25ldlR1bFM1Zm0xcTFiREJ3NEVEQXVEMGtNYWg0OGVJQkdvOEhOelMzRjl5NkV0UzFac3VTVitnOGJOc3hzUmlFNXRyYTJIRDkrL0tYOUV2OE5nWEcvVG5MSk84QjRJMkhtekprVzJ4d2NIRmkwYUpFNnZvNGRPMUtnUUFFYU5teG90bThtcWYvODV6LzQrdm9TRkJUMDB0bnJGK3Z0SktkbzBhTHE5ZGJYMTFlZHNkNjRjU09Lb3FpQlVNT0dEWW1PanJaWTY2ZG8wYUxKN3AwVTFpZEJqUkJDcEZKZ1lHQ3lzeGRoWVdISnR1WEprOGZzV0dJYVVUQXU3MmphdE9sYksvUTJaODRjNXN5WjgxclBqWTJOWmNPR0RUeDc5c3hrL2Z6S2xTdlY5ekZpeEFpVFpXR3paODltOXV6WjZ1UEVwU2MzYjk0MDIyY1VFUkZCVEV3TXpzN09SRVJFcU8zUG56L24yYk5udUxpNG1DMXhhZFNvRVJVclZrU3YxN05zMlRMKytPTVBtalZyaHF1ckswdVhMaVZIamh4MDZkSUZiMjl2cmw2OVN0YXNXWG4yN0JraElTSHFMTTZ0VzdmSWt5ZVBWQWdYNzUzVUJqU3Y2MDFyUFNVZFgycjJGQ1gxcnRJbE96ZzRtRnh2a3dZd2RuWjJVdDhxZzVLcnV4QkNwRkxwMHFYcDBLR0QyWEVmSHgveTVzMXJjU25DaEFrVHpJN3BkRG8yYnR5SWk0c0xUNTgreGRmWGx5MWJ0akJqeGd5MXo1djhVT25WcTFlS2lRSzJiTmxpY1c4UXdMcDE2M2oyN0JudTd1NzQrdm9TRVJHaFpqektuRGt6WThlT05lay9hdFFvYXRldVRlM2F0UUZNZ3FtYU5XdXlaY3NXOVhGZ1lDRERodytuUm8wYVRKa3lSVjBuLytUSkUrenM3T2pjdVROWnNtUmgrdlRwWmdYK0hqeDRRTisrZmJsKy9UcTlldldpZmZ2MitQbjVZV05qZzQrUEQ0VUtGV0xTcEVtTUdUT0dHalZxTUd2V0xNNmRPMGZEaGcwQjQzNmI0c1dMcC9ZakZFSUlrY0ZJVUNPRUVLbVVLMWN1ay9YZmlTWlBub3lMaTR2Rk5rdkxNalpzMkVCa1pDU05HemZtL1Buei9QcnJyK3BhN2NTTVIwbFRqNmJrMEtGRGFocFZNQzcvdW5IamhrbEd0QmRkdm53WmdKMDdkLzRmZTNjZUg5UDFQbkQ4Y3llVFpFSTIreFpMS1NJVmErMWJyVlcxbEZJdFhWUXRWZjJpcUdxMVA5VFNVbHJhMlBjcVNwVzI5c1pXTzBXVUNMRkVxcmFTYWhaSkpwT1p1YjgvWW00em1jbEdpTVR6ZnIyOFpNNDk5OXd6ZzNHZmU4NTVqaFpZRkNwVWlNREFRQll1WElpWGx4ZDZ2WjdTcFV2YkpSTFE2L1VPQzJNblQ1NU01Y3FWdGZLS0ZTczZMT3BWVlpWRml4WXhaODRjV3JWcXhhUkprM0J6YytQMjdkc3NXTENBZGV2V01XSENCSUtDZ2hnOGVEQzlldlZpM0xoeGRrOXBpeFFwUWtCQUFKOSsraW1WSzFjbU9EaVkrUGg0UHZua0V3RDY5dTFMeTVZdHRTa3RPM2Z1NVBEaHcwREs2TkM1YytkbzI3WnRsajVUSVlRUWVZOEVOVUlJOFJBbEpDU3djT0ZDT25ic3FFMno4dmYzSnlnb2lESmx5bWk3YmFjZHFValAyclZyT1h2MnJQYTZSSWtTYk42OG1lRGdZS2ZwUm0vZHVnV2taQ3hhc0dDQlZ1N3Y3NDllcjBkVlZYcjI3TW5PblRzZHp0MjNieC9mZi8rOXd6NFRxVjIvZnAyMWE5ZHFvMDZob2FGODhjVVhoSWFHMHJkdlg5NTU1eDBpSXlOWnZYbzFQLy84TXdVTEZ1VDk5OStuVFpzMjZIUTZsaXhad29jZmZzamJiNy9OTTg4OFE3OSsvYlFSbGxkZWVRVklTYVl3YWRJa2F0U293ZlBQUDgrRkN4ZTA2MXV0Vm5RNkhZMGFOV0x6NXMxRVJrWnkrdlJwTEJZTFRaczJ6ZEpuS29RUUl1K1JvRVlJSWJMb3lwVXJyRjY5MnFFOElTR0JhOWV1T1QwV0Z4ZEg4ZUxGdGRlTEZ5L205dTNidlBiYWEzWlp6Mno3SVVSSFJ3TlpEMnBTNzA2ZWtKREErUEhqTVpsTXpKdzVrNENBQUVKRFErblhyeDlMbGl5aFdyVnFIRGx5aFBmZmY1OG1UWm93ZlBod2gzVThLMWFzWU5ldVhVNnZkZVBHalV4M3o3NSsvYnBXNThzdnYyVEZpaFdVS0ZHQ3NXUEhFaGNYUjkrK2ZUbDU4aVRGaXhkbjBLQkJ2UFRTU3hnTUJ2YnMyY09pUllzWU5Xb1UzM3p6RGV2V3JXUG16Sm5zM3IyYndNQkFwazJiUnMrZVBlMnV0WC8vZnZidjMyOVh0bnYzYnJ5OHZHalJvZ1VHZzRIdnYvK2VzMmZQVXFGQ2hXek41UmNpTjFnc0ZzeG1NMjV1Yms0WHFtY21PVG5aYWRybEIrSEtsU3U0dUxoUXFsUXBJaU1qS1YyNjlBTkpLWDJ2b3FPak0xMGJFeFlXeHVIRGgrblRwODg5ZmQ3aTBTSkJqUkJDWk5HNWMrZVlPbldxMDJPeHNiSHBIcXRVcVJJbWt3azNOemU4dmIxNStlV1gwMDByZk9iTUdRb1ZLbVFYQ0tWbE1wbVlPSEVpQXdZTTBOcTVlUEVpbzBlUHhtcTFzbXpaTWtxWExnMmtUUDFLVGs3V3NwTFZyMStmUllzV01YVG9VSTRmUDg3bzBhTjUrdW1udGJaVGI1cDN2NW8yYllxN3V6dDkrL1lsTkRTVXp6Ly9uRWFOR2pGdDJqU2FOMitPMVdvbE9EaVlWYXRXRVJZV1J0T21UYldib203ZHV0RzJiVnUrKys0Ny9QejhLRktrQ051MmJTTThQSndoUTRZd2F0UW91NDBHSjB5WXdOV3JWN1ZwZXdVTEZ1UzU1NTVqM2JwMVdDd1dQdmpnZ3h4N1gwSThLSnMyYldMOCtQRXNYNzZjZ0lDQWJKMXJNcGw0N3JubkdEaHdJQys5OUpMZHNiZmVlb3ZidDIremZ2MzZIT3ZycEVtVDhQTHk0dlBQUDJmVXFGRzR1N3Z6eFJkZjJHVVlOQnFOMnQ1U2FmbjYrbEtnUUFGaVltS0lqNDkzV3FkNDhlSjJ5VDNPblR1bkpmOVl2SGd4cTFhdElqZzRHSUNUSjA5U3JsdzVmSDE5TVJxTnRHM2Jsa0dEQnRHM2I5OTAzOE9KRXljSUNncml0ZGRlUTYvWFl6UWFNUnFOV1hyL2VyMGVUMC9QTE5VVkQ0Y0VOVUlJa1VXdFdyWEs5dWFiTmlOSGpzVER3NE1SSTBaa21PWHMyTEZqMUs1ZE84TiszTDU5bTAyYk50R3dZVU1NQmdQejVzM2pwNTkrb25uejVseThlTkV1U1lBdG1PblhyNS9kazhqeTVjdFR2SGh4Qmc0Y1NKVXFWZWpkdXpjZE8zYk04THJaVmI5K2ZlclhydytrWkRIYXVYTW43dTd1bkR4NWtoa3packJseXhhaW82TnAxcXdaUzVjdUpUQXdrSmlZR0taT25ZcWZueCs5ZXZWaTBLQkJXbnVGQ3hjbUtDZ0lEdzhQQWdJQ3REMXJkdS9lemI1OSs1ZzJiWnBkZ29YdTNidXpmdjE2REFhRDB6MG5oTWhQRGgwNlJIUjBOR1hMbHJVck54cU5oSWFHMm1VenpBbHVibTZZeldaME9oMnpaODltOU9qUlhMNTgyUzZvT1hqd29GMTY2TlRHamgxTDU4NmRXYkJnQWF0V3JYSmFaL1hxMVR6NTVKTUFSRVpHMHF0WEw5NS8vMzE2OXV5SjFXckZZckVBS2FORy8vdmYvMmpYcmgxanhvd2hQRHdjcTlWSzNicDFzL1dlbGkxYnh2ejU4N05VdDE2OWVzeWRPemRiN1lzSFM0SWFJWVRJZ3BkZmZ2bStSakgrK3V1dlRGT0ZuajE3bG9zWEwyclp4dEpqU3d4UXJGZ3hwaytmenNHREIvbnd3dy9wMXEwYm9hR2hkazhhSXlJaW1ESmxDaU5HaktCOCtmSmF1YWVuSi83Ky9temZ2cDNaczJkejgrWk51MnRFUkVUUXNHSERlM21yRG1Kall3a09EdWI0OGVNY1BYcVVxS2dvU3BRb1FhZE9uZWpSb3dlbFM1Y21QajZlNzc3N2pvVUxGNktxS20rLy9iYmQzaEdRa2hGdTdOaXh6SnMzano1OStsQzdkbTFhdFdwRlVGQVEzYnQzdDB2VVlES1ptRFp0R3BCeVV6ZDM3bHlHRFJ1V0krOUhpUHR4NXN3WmgybVROcmIxY1QvLy9MTzI2MzFhSFR0MmRMcmZVbkJ3TUo2ZW5qejk5Tk1jT0hDQXFLZ29BSzVkdTRiWmJOYXlManJ6M0hQUGFkUFd6cDQ5bTZWTkpVMG1FNERkUnIvdnZmY2VrQkt3MkRJUEF1ellzY051YWxyYXBCMkJnWUhNbmoxYmUvM25uMy95NnF1djJ0V3BVS0VDcjd6eUNsOSsrU1hWcTFlMzY4ZW9VYU1vV2JJa3c0Y1BCMUllRGhVc1dKQ25ubm9xMC9lUlZ0R2lSZTB5VVRvemE5WXM3ZjJMUjRjRU5VSUlrUVVaL1NmdjRlR1I0WlNGbUpnWUlpSWkwdDJSMjJiZXZIa1VMMTdjNlJOVm5VNm5iWEI1N2RvMUlHV3EyTml4WXpFYWpWcXdsUG8vZS9odnArMXExYW81bmM3U3BrMGJXclpzaVl1TGkxMTV5WklsR1QxNk5IZnUzT0hqanorMk8yWTJtKzFlcTZxcWxWbXRWb2RydUxxNk1uZnVYRXFYTHMzenp6OVBpeFl0cUZHakJvcWlhRUhYeG8wYk1abE1kT3JVaWNHREIxT29VQ0dubjVHL3Z6OWZmZlVWeDQ4Zlo5aXdZWVNFaEtEVDZYanFxYWN3bTgzbzlYck1aak5qeG93aEpDU0VnUU1IRWhvYXl2TGx5L0h5OHBJZHdFV3VPMzM2TkhQbXpNSGQzZDFoSFlkdDVHSERoZzFPanlVbkoxTzNibDJIb0NZbUpvYnQyN2ZUb1VNSFhGMWRXYmx5SlNFaElVREtPaHRJeVFqb0xBRUlwSXhDMjRJYXE5V0swV2hrN05peFR2ZllzbG0xYWhVUkVSRk9ONzlNdTM3Tnc4TkQreTV5UnFmVDJXVmE5UER3Y0ZwdnlKQWhsQ3BWaXFwVnEycHI5M1E2SFUyYU5PR0ZGMTdRenR1MWF4ZmUzdDRzWGJyVW9ZMW16Wm9SSGg2T3lXVGlqei8rQUdEZHVuVmEwS1hYNjZsYXRXcTZmUVh3OXZiV2drYng2SkNnUmdnaDd0TlRUejNGcGsyYm1EeDVza1BHTWJQWnpONjllN0ZhclRSdjNqemRObjc4OFVmMjdObkRKNTk4NG5TaGI4bVNKZG0rZlR2RGh3L24zTGx6RkMxYWxESmx5cUFvQ3BNblQrYTMzMzV6MnE3dEptbkFnQUVPZ1l0TnExYXRHRHQyckYxWmdRSUZhTmFzR1ltSmlYVHIxczB1Y1VHREJnM3M2czZhTll0WnMyWnByOVB1c2VQaDRjSFdyVnR4Y1hIQmJEWno2dFFwdnY3NmEvYnMyVU5rWkNRK1BqNzA3Tm1UbDE1NktjTzFSSkF5eldUTGxpMnNYTGtTaThYQ3dJRURPWDc4T09QSGoyZno1czFNbmp5WlVhTkdFUklTUXE5ZXZSZ3dZQUNKaVluMDc5K2YyYk5uYytyVUtjYU5HeWViNjRsYzkrMjMzMnBUcTJ4KytlVVh4bzhmejhLRkN4MGVRbXpidG8yUFB2cklhVnUvL1BJTEpwT0paNTU1QnNBdVEySGZ2bjI1ZmZzMlAvMzBVN2I2VjZWS2xYUVh6eGNvVUlDcVZhdHk0c1FKN2Z2ZzVzMmJtRXdtcCtzRlQ1NDhhYmMyeGpZdDFpWStQbDRMd2lBbEtVbGEvL2QvLzZldHp6bHc0QUJYcmx3aFBqNWVHNEU5YytZTUxWdTJwRzdkdW9TRmhWR3VYRG0yYjk4T3BDUlJ1WHIxS3VYS2xhTlNwVXBNbno2ZE8zZnVhRzFQbVRJRmc4SEE2NisvVGxKU1VvWXA4VzN2OVVGdmVpcXlUNElhSVlTNFQwT0dEQ0VoSVlGZHUzYVJrSkJnZDB4UkZIeDlmUms4ZURETm1qVnplbjVpWWlLTEZ5K21SNDhlNlk3bTlPN2RtNGlJQ0M1ZXZLaTFaN3ZoZU9XVlYrNXJENVppeFlyWnZlN2N1VE90V3JVQ1VnSVMyNVBZK3ZYck0ySENoQXpiT25Ub0VGdTJiTEVyTzNMa0NMdDI3U0lzTEl4ejU4NWhNcG53OXZhbWFkT21EQjQ4bU1hTkcyZTR6Z2pnOHVYTERCOCtuRXVYTG1Fd0dPalVxUk52dnZtbTlpVDU0TUdEbU0xbWV2ZnV6YTFidDNqNzdiZnAxNitmOWg3bXpKbkRtREZqMkx0M0w4SEJ3Umx1VGlwRVhwS1VsTVIzMzMwSE9JNXdKQ1ltY3ZyMGFicDA2Wkx0ZGlNakk5UDk5MTZ6WmszYXQyOVBYRndjY1hGeGVIbDVzV0RCQW5iczJNR1dMVnNjUm1YU1R2MjBqVHJiWEx4NGtYZmZmVGZEL2xTc1dGRmJSM2ZyMWkwT0hqeUl1N3U3bGpnQVVoSUxyRnk1RW9BbFM1Wm9EeTlzQWVFMzMzeURuNStmTmxWMTVjcVZUSjgrbmNPSEQ2UFg2NWszYng3Ly92c3ZvMGVQenJBdnljbkoxS2xUSjhNNjR1R1RvRWFJeDVQdGtiMENLQUVCQVFxQXlXUlN6R2F6WWphYkZRQ3IxYW9VTFZwVWUyMnhXQlNMeGFMNCtQZ29Gb3RGSzdOYXJZcnRkeTh2TDFLL3RyV2pxcXBpdFZvVmc4R2dBTmhlQTdpN3V5dXA2OWlPMjM2NXU3dHJiZGgrMmVxNHVycHE1Nll1aXpkYUt5VmJWWmUwVHdRZmhDSkZpamhOSUpDWjFBdG9WNnhZZ1plWFY3cDFpeGN2N25RalQwRGJ4eVduZUhwNk9zM3FVNjVjT2NxVks1Zmh1UjA2ZE9EVFR6KzFLMU1VaFNOSGpoQVFFTUN6eno1TDllclZlZXFwcDlJZE9YS21iTm15MUsxYmx6ZmVlSU5XclZvNWJFN2FxRkVqSUNYQWUvTEpKMm5jdUxIZGNTOHZMMmJPbk1tR0RSdm8xS2xUbHE4cnhJT1NuSnpzY0hOdm04YVowYkcwMXE1ZGF6Y1Y2dmZmZitmNjlldEF5bHErek5iVFFNcDBLdHNvankwVFdaMDZkZEpkK3dNcEl5T1FNZ3BUdm54NU5tellRUC8rL2UwQ210S2xTOU9sU3hjKyt1Z2p1NUdhbjM3NmlZU0VCSVlORzBidjNyMTUrdW1uU1VoSVlNMmFOYnovL3Z1VUtWT0d0V3ZYMm8xODkrblRCMGpaKzJyRWlCRjRlbnBpc1ZnNGQrNGNBd2NPSkRBd2tNdVhMMnZmcXpkdjN0U0NtcHMzYjZJb2l0TzFTR21WTEZtU1RaczIyWlhObkRrVEZ4Y1hMZkRhdDI4ZmlZbUptYmFWSFRwVXo1bzFhNWJSNlhScVFrSUNPcDFPVlJSRkJkRHBkTnJ2Q1FrSjJzKzJjaGNYRjd1ZkFXSmpZKzNLYk9WNnZWNEZpSXFLVW5VNm5XcDdiZnZkemMxTkRRc0xBMUJUL2JMZS9SMUkrWC8yVVV5QkxVR05FUG1jbjUrZlI5R2lSZC9WNlhUYVhaNnFxanBBU2ZXdHBBVVhkMy9XeWhWRlFhL1hhMEVEb0ZpdFZ0dXBpcXVycXhaTTNEMEdvTGk0dUtEWDY3VzJiTWRUdFd2WG5xM3c3bzJ1WXJ1MjdXZWRUdWZRUnFwejdQcW5xaW9lYmhUUVczV2VQSVNnSmlmazUrbFE5ZXJWNDhjZmY3eXZOaFJGNGNNUFA4eTAzdXV2djU1aEd6bVZCVTBIaXFlN01ycDI3ZHBmWlZMVnJDaUtHVUQ5TDhKV0FWVlJGRFZ0bWEzY2FyVnk5NGJHOWd0VlZhMTMzNGRXZHJkWnUzcXB6N1BkRkZtdFZ1M25OTWVjWGN1dVg3WmpUdnBmQUxDZlB5V3lMTzFDK05ReVNrT2NXblIwTklzV0xkTFdra0hLK3BBOWUvWUEveTNtMzdadEc5dTJiVXUzbllvVksycEJUVXhNREpBUzZIenl5U2RPMStGTW5EaVI1czJiNCtucHllN2R1N2w0OFNKRml4YTFTM0lTR3h1THhXS2hlL2Z1bkR0M3p1NzhLbFdxc0dyVktzNmNPVVBCZ2dVcFdMQWd5Y25KZUhwNjBxZFBINlpPblVyanhvMjVmdjA2Rm91Rm9rV0xZckZZV0xseUpiTm56NlpUcDA0VUxWcVVGU3RXNE92clM3OSsvUmcrZkRnWExsekF5OHVMbUpnWUlpTWp0VkdjeTVjdlU2SkVDYnZBS2p2Ky9QTlB1NGN3RDJJajN3SnVTZytkVHZrU1NMMit5TzQvTUVWUlZHOXY3OVJGYXRxZmJmOU1mWHg4SEk2bGJpZE5nR2QzdkU2ZE9xa0RHRFh0Y1VWUkhzbE52eVNvRVNLZksxcTBhRzFGVVlZQnBXMWw2VDFoeWVqSlMyWlBaZTduZUZhZitHU25EVVZSMEttcWlVZnZZWkxJSHhTZGpyS0tvbVI1TXhGbmYzL1QrenZ0Ykw3K3ZmeTd6YWk5N0Y0cnZldW9xbXBTVlRWbkgxcy9Ca2FPSE9rd2N2RDc3Nyt6ZXZWcWhnMGI1ckEyNWNTSkU5bzBNNXZwMDZjVEV4UERXMis5eGFKRml3RDQ3TFBQZ0pTYjJ3NGRPbENoUWdYbXpKbVQ1WDZkUFh1V29rV0xZakFZTUJxTjFLdFh6eTYxK3V1dnY0N0ZZc0hGeFlYbXpadXpmdjE2ZERvZEN4Y3V4R0F3TUhQbVRKbzNiODQvLy95VHBmMmhYbnZ0TllleTFLUFlnd1lOb25Qbnpnd2RPcFNJaUFnR0R4N002NisvenNLRkMzRnhjV0hpeElsVXJGaVJMNzc0Z2ttVEp0RzRjV09DZ29JSURRM1ZNckNkT1hNbXd4SHRlZlBtY2Y3OGVhcFdyY3FOR3pmc01ycUI4MHh2a0RKS245RUlXSFlvQ2w2S292angzNE03VWoyc3M3M1dxanVlcjlnZTlOa1ZwM2U1dEFWcHI1V3EzZlMrUEpLQkdGSkdjUjRKRXRRSWtmKzUzZjFTU2dZT0ExRUFxcXBhRkVVeDMzMzZxNm9wNDhtMm42Mzg5NFRXZXZlSnNsYlBWbWI3L2U1VDRMVG5hbTJrT3RmdVdPcTJGRVd4V3ExVzJ4TmdXN3QyeDJ6bnBmNDU5YkhVZlVtMnFKV1NMT3BRRHplbDhNUDhzTVhqUVZWUlRSWjFrMEd2ckhGK1hOWGJiaEowT3Ayem01VFVvNDZvcXFyY0RTN3NSaUxUMU1kWm02U01UdHJWZy85dWNqSnIwL1o3bXZra3p0cE0yN2F0dlpzbWsybWpzODlCcEs5ZXZYb09pUUxpNHVJQXFGdTNya09pQUdjcGhDTWlJbmpwcFplb1c3ZXVGdFRZSER0MmpKczNiekp3NE1CczlldkFnUU1FQmdacXIzMThmT3l5Z2FYK2EvTEVFMCtncWlxdFc3ZW1SbzBhSkNZbXNuTGxTbHhjWEhqNzdiZlp2WHUzWGR1cXFuTG8wQ0ZtenB5SndXQmd3b1FKREIwNmxITGx5akZxMUNodDArRFUzTjNkY1hGeElTQWdnRTgvL1pUS2xTc1RIQnhNZkh3OG4zenlDWkF5c3RXeVpVdWVlT0lKSUNYVDIrSERoNEdVRWFOejU4NXA2dzdOWmpNSER4NWs3OTY5V29LVlpjdVcwYVpOR3hJU0VpaGV2TGpER3FEbHk1Zmo0dUpDcjE2OUhQcVdVOHhtOXJpNnNOTTJJeUh0NzdidmgxU3ZIV1pRY1BmZlpLcGpkbTJBdzc5ZEhUak1vTkMrSis1K3p6aG1ya2s1ZnR0c052K1FZeDlBRHBDZ1JvakhoS3FxOGFxcWZuTGl4SW5kbWRmTyt5bzhXYU1ocnNxZ1IzSGVyOGo3VkFVMXdjVG1zSlBIMC92M3BLVHpjM3Axc2x6WHRxRmdZbUtpMDdvbWs4bHB1VzF0WEdabGtMSU9EckRibXlrNU9kbHBYVmRYVjFOWVdGaHlPdjBXRDlDd1ljT29XYk9tWGVZd0c5dVVyNmxUcDJhNDVxOURodzVhTXBEZmYvK2Q4UEJ3dTZseDI3ZHY1K2pSbzlwclc0cm90V3ZYTW52MmJMeTl2YlVnSWlvcUNyUFpUSk1tVGREcjlWZ3NGaUlqSXpsMzdoeW5UcDNpeUpFai9QdnZ2M1RzMkpHaFE0Zmk0K1BENHNXTCtmenp6K25kdXplMWE5ZW1VYU5HVktoUWdWS2xTbUV3R0hCM2Q2ZEVpUks4OHNvckFJU0ZoVEZwMGlScTFLakI4ODgvejRVTEY3UytXYTFXZERvZGpScnJiby9hQUFBZ0FFbEVRVlExWXZQbXpVUkdSbkw2OUdrc0ZvczJaU3dtSmtZTFdnb1hUbm5tdFdYTEZvb1VLY0tubjM1S21USmxlUGJaWiswK28yM2J0dUhpNHVKUW5wTVNMWnc0Y3p6ZDd4T1JCUkxVQ0NHRUVEa3YzZm5zOSt2WXNXTTUyVnlHYkhzaWlaeTNiZHMyaHovTDBOQlFJR1VqelZPblR0a2RzMjNNbVZxOWV2WFNiYjlodzRZT3FkcFRXN2R1SGFkT25kS1NmNWpOWmlaTW1FQ2hRb1ZvMDZZTkFBRUJBZmo1K1drYjhacE1KdHpjM05pK2ZUdnIxcTJqVjY5ZTlPdlhqN2ZlZW90MzNua0hSVkh3OC9PalpzMmF2UHJxcTFveUFVOVBUMnJXckVtZlBuMW8yN2F0bHNVTVVwS0F6Sm8xaXpObnp2RHJyNyt5ZmZ0MklpSWl0T0NwUzVjdURCa3loSjQ5ZTlyMWYvLysvUTZKREhidjNvMlhseGN0V3JUQVlERHcvZmZmYy9ic1dTcFVxS0R0blZPNGNHR0dEaDFLdTNidDJMbHpKOU9uVDlkUzF0KytmWnNpUllwZ05CcTE2OXMrRzFWVnRaRTBTTmwvSzdPc2plTGhrcUJHQ0NIeU1GVlZ0YjFvTXFMVDZiaDU4NmJkM2d5cFZheFlVVnRiY2VQR0RhZWJhR2FGd1dEUW5uNEtJZEszZVBIaWRJOTkrKzIzNlI2eldDemFpRVJHM056Y2FONjh1ZE1rSkxZOW0vcjM3Nit0YWRIcjlkU3RXNWQ2OWVxUmtKQ0FtNXNiUFhyMDROOS8vNlZzMmJMY3ZuMmJWMTU1aFJFalJqQmd3QUJxMUtpaFpSSmN0bXdaUzVZc0lTSWlnZ0VEQnFEVDZSZzllalE3ZCs1azllclZGQ3RXak92WHI3TnUzVHJXclZzSHBLeVZhZFdxRmN1WEwzZFlsMUs2ZEdtdVhyM0tzR0hEYU4rK1BUNCtQbXpidG8zdzhIQ0dEQm5DcUZHamFOMjZ0Vlovd29RSlhMMTZWY3VLV0xCZ1FaNTc3am5XclZ1SHhXS3hXOXVqS0VxNkNVVXVYcnhJKy9idCtleXp6OWk0MFhGR3BTMlpBa0RIamgwWlAzNThobjhHNHVHU29FWUlJZkt3VmF0V01YMzY5RXpydFd2WGpxU2twSFEzNmJROTRZU1VoYnRKU1VuYWZIR3IxVXAwZERTK3ZyN2FqWlRKWkNJK1BwNUNoUXBwYmNUSHg5T3dZVU8rL1BMTCszMWJRdVI3cTFldlRuZnp6ZVhMbHp1c3FiRTVjK1lNTDd6d0FtUEhqdFdtSWpvemR1eFl6cDA3eCt1dnY4NnJyNzZLaDRjSHFxb3lkZXBVMXF4Wnc1QWhRM2pqalRmc3p2bmdndzg0ZHV3WTdkdTNaOFdLRlJ3K2ZGamJ4NlZ3NGNLMGJ0MmEvL3UvLzJQKy9QbDA2dFNKeTVjdms1eWNUS1ZLbFNoZHVqVFZxMWZIMzk4ZmdPclZxeE1iRzh1eVpjdDQ5ZFZYY1hOejA2NHphZElrTGN0YVZGUVVKcFBKYnUzUFAvLzh3NHdaTTZoVHA0NzJIVk80Y0dHQ2dvTHc4UEFnSUNCQUcrM1p2WHMzKy9idFk5cTBhWGFCWHZmdTNWbS9majBHZ3lGTFdRL3YzTG5EdFd2WENBZ0k0T2JObTFTdlhqM2R6VTR6MjY5TDVBNEphb1FRSWc5cjI3YXRsdFhud29VTFRKMDZsZm56NXpOanhnd3FWcXlvL1dkZXFGQWhEQVlENzd6emp0MzV2Ly8rTzlPbVRYTm9kOGlRSVhUdjNoMkF2Ly8rbXc0ZE9yQm8wU0lxVktnQXdPYk5tL242NjYvWnVuV3JkczZubjM1S2RIVDBBM21mUXVRWFZhdFc1WTAzM3JCN0lKQWQxNjlmNStyVnF3NGIvYVkxYytaTUZpOWV6T0xGaTFtelpnMzkrL2NuTkRTVVRaczJNV3JVS0lmcFhKQXkwcnBxMVNyS2xpMUxwVXFWdE1YMk5zT0hEK2YwNmRPc1diT0dHalZxc0h2M2JtYk9uTW5HalJzSkN3dGp5NVl0TEZteXhHNURURWg1cUpJcVRURlRwa3l4Tys3cjYwdUhEaDIwMTMvOTlSY3pac3l3cTZQVDZSZzdkaXp6NXMyalQ1OCsxSzVkbTFhdFdoRVVGRVQzN3QyMURUVWg1YUdMN1h2TmFEUXlkKzVjaDhYL2FlM1pzd2VkVGtmTm1qWFp2WHMzSGg0ZWRna1NVa3U3eWFsNE5FaFFJNFFRZVZpeFlzVW9WcXlZWFZudDJyWHg4dktpWk1tUzFLNWRPOFB6Ly9yckw2Zmx5NVl0WThPR0RjQi9DNE5Iang2dGpkNUVSMGZ6NzcvLzJqM3B2WExsQ2pWcjFyem45eUxFNHlBd01OQXV1MWhxdHB0bG85R1k3dm0ycEFDWmJicnI2ZW5Ka0NGRDZOR2pCMTkvL2JVV1NIVHQydFZwUUFOdy9QaHhEaDQ4eVAvOTMvOEIvNlg3dGxnczZQVjY5SG85TTJiTXdMWlhTbGhZR0lVS0ZhSlVxVktNSERtU2tKQVEzbi8vZlZhc1dPRjBBOS83NWUvdnoxZGZmY1h4NDhjWk5td1lJU0VoNkhRNm5ucnFLY3htczdaZno1Z3hZd2dKQ1dIZ3dJR0Vob2F5ZlBseXZMeThlT3V0dCt6YXMzM09pcUt3WmNzV0dqUm9JTk5uOHpBSmFvUVFJbzg3ZWZJa2lZbUpYTHg0RVZWVk9YejRNTkhSMFZ5NWNrVjcwbHF0V2pYU2JOcVdvV2VlZVlZV0xWbzRsSjg0Y1lJU0pVcllaY1d5eVdnZGdCQWljOVdxVlVPbjB6RjE2bFJhdEdqaHNHN20xcTFiYk5pd2dXclZxdGt0dHM5SXFWS2wrT3l6ejNqaGhSZVlQSGt5Njlldkp5WW1oaEVqUmpqc2svUDExMS96eEJOUDBMRmpSd0RLbENrRHdMUnAwM2o2NmFlMWVxcXFjdW5TSlhidDJxV05CaHNNQnNhTkc4ZkFnUU1KQ1FtaFdiTm1XbjFiT21XYnRFSGI2ZE9uSGZhQWNlYktsU3RzMmJLRmxTdFhZckZZR0Rod0lNZVBIMmY4K1BGczNyeVp5Wk1uTTJyVUtFSkNRdWpWcXhjREJnd2dNVEdSL3YzN2ErdUl4bzBieC96NTg3RmFyZXphdFlzaVJZcHc0c1FKRGh3NFlEZHEvZnZ2djZlYmlNRnF0VHBOUHkxeWx3UTFRZ2lSeDQwYk40NnJWNi9pNHVLQ3Fxb01IejRjazhuRStmUG4yYmx6SjBhamtYbno1dG5kbERoanNWaUlpb3BpK3ZUcGVIbDUyVTBYc2Zub280L28zTGt6OWV2WGR6ajI3cnZ2YW0xazlZWkxDUEVmUHo4L3hvNGR5OUtsUzFtNWNxVkR3ZzQzTnpkcTE2N042TkdqczkxMmd3WU5XTE5tRFFzWExtVE5talZFUjBjN0JEVlRwa3poOXUzYnVMaTRBQ21iVFhidDJwVmZmLzFWVytCdlU2QkFBWm8zYjg3Ly92Yy9yU3d3TUpBTkd6WlFwRWdSdTdyVHAwKzMyOU5sMkxCaFdzQ20wK21vVkttUzNYdTZkZXNXSDM3NG9mYjY4dVhMREI4K25FdVhMbUV3R09qVXFSTnZ2dmttSlVxVUFPRGd3WU9ZeldaNjkrN05yVnUzZVB2dHQrblhyeCtRTXZvMVo4NGN4b3dadzk2OWV3a09EaVk4UEp4TGx5NVJxRkFoQmc4ZXpLVkxsM2o2NmFmdHByRDUrL3Z6M252dk9mMHNuVTNaRmJsUE5uREl3MnJYcnQxQ1VaVHZWVlUxQUMrRWhJUTRYd0VzSG11MWF0VjZScWZUclZKVjFhQ3FhdGZIYkorYTlkNWVYaVhuZmZNVkRldG5mRU9mbDNYcjFvMmVQWHRTcFVvVkJnNGN5SkVqUjNqMzNYY0pEQXprcmJmZW9rR0RCdWtHTmJ0MjdXTGt5SkhzM3IwYm85SElDeSs4a09HMWpFYWpOZzBsUGNXTEYyZjkrdlgzL2I0ZVJZZU9IR1hJaU5IYyt1ZWZhRlM2UnA1OVBQNDlQZTRxK05kNkJrVmRsVisrVHhJU0Vwdyt0SGhVcWFySzU1OS9UdlhxMVduVnFwV1c1U3l0YjcvOWxpZWZmSkxHalJzN2JXUERoZzEwNnRRSlovdVhwVTZPOHJESTkwbk9rcEVhSVlUSUoySmpZek84VWRtMWE1ZkRBdDNVdTVRWEsxYk1ZZCtIdE5xM2IwL1BuajE1ODgwMzc2K3pRb2hjazVjQ0draFo4NUo2NUNZOTZhVnF0cldSVVJhMGh4M1FpSnduUVkwUVF1UVRaOCtldFp0T2tuYmVlbUppSXJkdTNXTElrQ0hhazhxSWlBZ3RJVUJxSTBhTTROQ2hRdzdsdGt4Q0N4Y3VkRGpXcEVrVHBrNmRlcjl2UXdnaGhNZzJDV3FFRUNJZlNFNU9ac09HRGRyaTNOS2xTN055NVVvT0hEamdVTGQzNzk3YTlMRTdkKzd3eWl1dk9EeTVUVXBLb2xXclZvd1lNU0pMMTU4eVpVcW1LV2FGRUVLSUIwV0NHaUdFeUFkKytPRUhybCsvVHBjdVhRQjQ3NzMzYU5DZ0FZbUppWXdkT3piZDh6dzlQZFBkaStIQWdRTmN1blFwUzllL2R1MWF1bWxxaFJCQ2lBZE5naG9oaE1nSHVuVHBnbDZ2MTNiejl2RHdvSFhyMXBqTjVneURtb3pVcjEvZkxyTlJScjc2Nml1NzlUbENpRWVYcXFwT0Y4dW5adHYzNVdGU1ZWWGJFMGVJN0pLL05VSUlrUTljdW5TSmV2WHE4Y3N2djlpVnE2cWE2YmszYnR6QVlyRm9lMUxZSER0MkxNc0JVV1JrSkFFQkFWbnZzQkFpVjVoTUpvWU9IVXJWcWxVWk5teVkwenJSMGRHODl0cHJ2UGJhYTd6MDBrc094NDFHWTRZYmhHYUZqNCtQUTJCMTZ0UXBoZ3daUWxCUUVOV3JWN2U3WHN1V0xYbisrZWY1K09PUDcrdTZJditTb0VZSUlmS0JJMGVPY1BiczJYczY5NDgvL21ETW1ERnMzYnJWYm4rWmdJQUEzbmpqalN5MXNYang0bnU2dGhEaTRYSnpjNk42OWVvc1hyd1liMjl2K3ZidDYxQm4rdlRwWEx0MkxkMHNhWFBtek9HNzc3NjdyMzdzMkxFRFgxOWZ1N0x0MjdlVG1KaklFMDg4WVZkKzh1UkpUQ1lUdFdyVnVxOXJpdnhOZ2hvaGhNZ0grdmJ0UzgrZVBSM0t6V1l6RFJvMHlQRGNtemR2b3RmcktWeTRzRjI1aDRlSHRybGRaZ3dHZzB3L0V5S1BlT2VkZDRpSWlHRDI3TmswYTlhTXlwVXJhOGVDZzRQWnZIa3p2WHYzcG1QSGpobTJNMjdjT056YzNMSjE3YTFidDdKbnp4NkhjcXZWeW80ZE8yalFvQUVGQ3hhMEczVzJKVHo1KysrL0hVYWpJV1hVcDBXTEZ0bnFoOGgvSktnUlFvaDhJQzR1anIvLy90dWhQUFdPNUxhYmovajRlSHg4ZkxUeWlJZ0l5cFFwbyszd2JiTi8vMzdDd3NLeWRQM2J0MjlUcDA2ZGUrbTZFT0lCTzNQbURGdTNiclVySzFTb0VQNysvbXpjdU5HdS9PZWZmOGJkM1IxVlZmbnFxNiswOGpKbHlqaE1SV3ZkdW5XMjk3d0pEdzkzR3RRY09IQ0FHemR1TUhqd1lBQzdQYldNUmlNNm5TN2RFZUhLbFN0TFVDTWtxQkZDaVB4Z3pwdzV6Smt6SjhNNnRpa2RFeWRPcEVXTEZ1aDBPcUtqb3drT0RxWnQyN2JjdVhPSCtQaDRJR1hlZmRPbVRSazZkR2lXcnYvbGwxOFNFeE9qQlZZK1BqNFlESWI3ZUVkQ2lKenkxMTkvc1hidFdyc3lvOUdJWHE5M211RXdLU21KNzcvLzNtNFVwbWJObWs3WDErUVVXLzlhdG13Sm9HMEViRFFhYWRHaUJaMDZkWkwxTkNKREV0UUlJVVErTUdqUUlEcDE2dVJRYnJWYXRTa2tsU3BWb2wrL2ZxeGV2WnFkTzNjQ29OZnJDUXdNNUoxMzNtSHUzTG1zV3JYSzd2eHQyN1pscXg4ZE9uUUFVcDZ5dG1uVDVsN2VpaEFpaDdWcjE0NTI3ZHBwcjY5ZHUwYW5UcDBZT25Rb3ZYcjFjcWpmclZzM1NwY3VUVkJRVUpiYVAzejRNTU9IRDAvM3VLK3ZMNXMyYlVyMytMbHo1OWk3ZHkrUU11MDF0WkNRRU14bU0vWHIxODlTWDhUalM0SWFJWVRJNDFhdlhvMU9wOFBGeGNYcDhXUEhqbWsvRHhvMGlFR0RCam10TjNMa1NFYU9IUGxBK2lpRXlMOHNGZ3RHbzVFQkF3WlFxbFFwdTJOYnQyN05OSWxKMmxIbUxWdTJrSnljREtCTlZidHg0NGJUOVRRMlR6enhoT3lWOVppVG9FWUlJZkk0VjFmWDNPNkNFRUxRckZremg5VHU1ODZkeXpDbytmMzMzOW16Wnc5NnZSNnoyUXpBekpremlZdUxBMUttbjdtNHVEQnYzcndNci8zaWl5OUtVUE9ZazZBbWo2aGV2WHBqVjFmWFNXbUtmVlZWTGF3b2lrNVYxUm0xYTllT1RuM1FiRGFQTzNYcTFHOFBzWnRDQ0NHRUVGbGlNcG1ZUEhreXZyNit0RzdkbWg5Ly9CRkFTMnB3K2ZKbHVuYnR5c0NCQTNucnJiZHlzNnNpRDVDZ0pvK3dXcTBuRlVWcFNqcC9ab3FpcEUzZW5td3ltWTQvK0o0SklZUVE0bEVWRlJYRjh1WEw3Y3BzQ1VGKysrMDNwMWtULy8zM1gwd21rMTMyTTRCYXRXcHBDL2x6UWtKQ0F0ZXZYMmZDaEFtY08zZk80ZmlXTFZzQTdOWURDWkVlQ1dyeWlMQ3dzRHUxYTlmK1JWR1VicXFxT3V6Q2EyTTdwcXJxeitIaDRYRVB1WnRDQ0NHRWVJVEV4Y1U1WkQ1VFZSVkkyWGczTkRUVTRSeWowY2lkTzNlY25wZVRRWTJ2cnkvVHAwK25TWk1tVG9NYVc5bkxMNytjWVR0anhvelJrcFNJeDVjRU5YbUkxV3I5enNYRnBSdjhGN3lrWnZ1U3VtdkRRK3lhRUVJSUlSNUJUenp4aEpZZTJXYlhybDJNSERtU0w3NzRnbWJObWptY2s5M3NaemI5K3ZWenVEY3htODBVTEZndzNYT2FOR21TN3JHWFgzNDUzZjFuekdZenMyZlBKaTR1RGo4L3YyejFVK1JQRXRUa0lTYVQ2WkRCWUxpcUtFcVpOQUdNNXU0b3pWVlZWUTgrNU80SklZUVFJZzhJRHc4SC90dTdLcWU4OGNZYjk1VDlMRDFlWGw3VXFsWExJUm1LMFdoazVNaVJ4TWZIOCtXWFgxS2pSbzE3N3JQSVB5U295VU1LRkNnUW82cnFQcUFuMkkvV3BBNXlGRVhacDlQcGJ1WktKNFVRUWdqeHlFcEtTbUw5K3ZXVUwxOCt4MFk0bm56eVNjYU9IVXZ6NXMzeDlmVzFPMWF4WWtXdVhyMmE3VFpqWW1JWU9IQWczdDdlREJvMGlPZWVldzVGVWJoejV3NURoZ3doUER5Y3I3LyttbnIxNnVYSWV4QjVueTYzT3lDeTd0aXhZNGxXcS9Xb3FxcEpHVlJMdGxxdFI0OGRPeGI3MERvbWhCQkNpRHhoMXF4WlJFVkZPZDEwODE0VkwxNmN6cDA3T3dRMEFOV3JWK2ZaWjUvTmRwcytQajZzV0xFQ2YzOS9Qdm5rRTNyMTZrVndjREQ5Ky9mbjRzV0x6SjQ5V3dJYVlVZEdhdklXVmFmVDdWTlZOUW9vNDdTQ3FzYnBkTHA5Z1BQNWFVSUlJWVI0TEMxWnNvUVZLMVpRczJaTlhuamhoZnR1Ny9UcDB4Z01obXlkYyt2V3JTelg5ZlB6NDRzdnZ1REVpUk5Nbno2ZDBhTkhBekJ4NGtScTFxeVpyZXVLL0UrQ21qem14bzBiSjB1VUtCRnBXMWVUWnRvWnFxcGV2WEhqeHNsYzdLSVFRZ2doSGlFeE1UR01IeitlMzM3N2pZb1ZLeko5K25UMCt2dS9CWHo3N2Jkem9IZVpxMVdyRnN1V0xlT0hIMzVnMXF4WmpCczNqb3NYTDlLdlg3OXNCMVVpLzVLZ0pvKzVkdTFhUW9rU0piWUM2YVVMV1hQdDJyV0VoOWtuSVlRUVFqeTZYRjFkK2Z2dnYyblRwZzJmZlBJSm5wNmVPZEx1ZDk5OWg0ZUhSN2JQV2I5K2ZiYXZwZFBwNk5teko2MWF0V0xLbENuczNMbVRQbjM2WkxzZGtYOUpVSk1IV1N5V0gvUjYvUVRiNjlUcEUwMG0wN3BjNlpRUVFnZ2hIa2tGQ2hSZzBhSkZXUjdWV0xjdTQxdUo5OTU3ai9mZWUrK2Urdkx4eHgvejhjY2ZPNVFQSGp5WXdZTUhaM3Arc1dMRm1EWnRHZ2tKQ1JRb1VPQ2UraUR5SjBrVWtBZWRQSGt5M0dxMWhxVE5mS2FxNnNuVHAwK0g1V2JmaEJCQ0NQSG95Vy9UdENTZ0VXbEpVSk5IS1lxeUlHMlpxcXJMYzZNdlFnZ2hoQkJDNUNZSmF2SW9pOFd5UVZYVmFFVlJiQWtDb2hWRjJaemIvUkpDQ0NHRUVPSmhrNkFtajBwSVNJaFZGT1d3N2ZYZG43T2VKMUVJSVlRUVFvaDhRb0thUE9yQ2hRdDNWRlg5WFZWVjY5MWZ2NGVFaE56TzdYNEpJWVFRUWdqeHNFbFFrM2RaTFJiTEgwQU1rSGozWjBzdTkwa0lJWVFRUW9pSFRvS2FQTXhzTnU4RHJnTlJGb3RsWjI3M1J3Z2hoQkJDaU56d1NPNVRVN3BTOWJKdXJ2cEt1ZDJQUjEyQ0ZWeXRhb1NLNGhGdmNhMVJ3YjlXYm5mcGtaZVVsSFRwK3FVemYrWjJQNFFRUWdnaFJNNTU1SUthQ2hWcVZjQlZYWUtpK3VkMlgvS0NCRE51S3FxQ3dxcmM3a3RlNEc1d3UxeWhRcTJla1pFbkluTzdMMElJSVlRUUltYzhja0VOQmlxZzRLK2dsQ3pnNFlHTDNpVzNleVR5QVl2WlFxTFJpRlZWRFJpb0FFaFFJNFFRUWdpUlR6eDZRYzFkQlR3OEdENWtNQUhWcXVaMlYwUStFSFltbkcvbXpDYzZOamEzdXlLRUVFSUlJWExZSXh2VXVPaGRDS2hXbFliMW44N3Ryb2g4d3RYVk5iZTdJSVFRUWdnaEhnREpmaWFFRUVJSUlZVEkweVNvRVVJSUlZUVFRdVJwRXRRSUlZUVFRZ2doOGpRSmFvUVFRZ2doaEJCNTJpT2JLRUFJSVhLQ3hXd2g3RXg0Ym5kRDVCTmhaOEpKVGs3TzdXNklYQ0xmSnlJbnlmZEp6cEtnUmdpUnJ5VWFqWHd6Wjc1a3Z4TTVJams1bWRpNHVOenVoc2dsOG4waWNwSjhuK1FzQ1dxRUVQbVNWVkZ2NmxDdVcxWFZJUHNUaVJ5bnFuK2JWUFY2Ym5kRFBCd20xWHJkVFpIdms2eFRVVlJGVVZWVlJhZmtkbWNlZmZKOWtpTWtxQkZDNUV1WHo1K0tMUGZrVTYvcTlLN0ZjN3N2anpvM0Y2V2N3VlY5RVN0Nm8wVlpiYktvbDNPN1Q0ODZpNkpHWFR0NzhueHU5ME04SE5mQ1Q1Nlg3NU9zODNaVFJ1bDBTaW1UbGVBRUU1dHp1eitQT3ZrK3lSa1MxQWdoOGl2cjVRdW53NEN3M083SW82NTI3ZG90RkVWWFgxVlVRMEVYcHA0TE9mRmJidmRKaUVlTWZKOWtRNTA2ZGI0QnFyc3JiQWs3Ry9JYm9PWjJuMFQrSjluUGhCQkNDQ0dFRUhtYUJEVkNDQ0dFRUVLSVBFMkNHaUdFRUVJSUlVU2VKa0dORUVJSUlZUVFJaytUb0VZSUlZUVFRZ2lScDBsUUk0UVFRZ2doaE1qVEpLZ1JRZ2doaEJCQzVHa1MxQWdoaEJCQ0NDSHlOQWxxaEJCQ0NDR0VFSG1hQkRWQ0NDR0VFRUtJUEUyQ0dpR0VFRUlJSVVTZUprR05FRUlJSVlRUUlrK1RvRVlJSVlRUVFnaVJwMGxRSTRRUVFnZ2hoTWpUOUxuZEFTR0VFQTlQMWFwVlN4Y29VS0J5NmpKVlZXc3BpdUtxS0lxTDFXcXRWYnQyYmJ0ekxCYkx4Wk1uVDE1NXFCMFZRZ2doc2tHQ0dpR0VlSXk0dXJyNktJcnlmZW95UlZGY0FWOVZWUldkVHZjSmtKem10TGFBQkRWQ0NDRWVXVEw5VEFnaEhpT2hvYUZuVkZXTkIwcXFxbG9TS0FrVUFWd1VSZEhkL1ZrN1pyVmFFMDZlUEJtYWkxMFdRZ2doTWlWQmpSQkNQSDUrZmtCMWhSQkNpRndoUVkwUVFqeCt2bFZWMVFTZ3FxckRRVnVacXFvbW5VNjMvdUYyVFFnaGhNaSt4eUtvK2ZiYmI5bTFhMWVPdExWeDQwYjI3dDJiYWIwVksxYnd5eSsvQUhEbHl2MVBSVGNhalpqTjV2dHVKNmRGUmtieTk5OS9aMXJ2eUpFamZQTEpKMDZQelpneGcyM2J0dG1WVFpvMGlZTUhEK1pJSDRVUTlrd20wMS9BSDRxaXBGdm43ckUvekdienBZZlZMeUdFRU9KZVBSWkJ6ZWJObXpsMjdGaU90TFZ4NDBiMjdObVRhYjM5Ky9kejhPQkJEaDgreklzdnZzaXZ2LzVxZHp3NU9abHIxNjZsK3l0dEFETnMyREJtelpybDlGckp5Y2tNR1RLRXBVdVgycFdieldhaW82T3o5TXRrTW1YemswalJyMTgvdnY3NjYwenJYYjE2bFowN2R6bzlkdWpRSVM1Y3VHQlh0bnYzYmk1ZnZueFBmUkpDWk14Z01NUUJoMVJWdFlMOWFFMnFVUm9WT0JRYkd4dVZHMzBVUWdnaHN1T3h6WDYyYXRVcWdvS0NuQjdyMnJVckkwZU92Sy8yM2R6Y3NGZ3MxS3RYajNidDJ2SFJSeC9oNCtORGd3WU5BSWlJaUtCWHIxNFVMbHpZNGR6YnQyK3pldlZxWW1KaXRCdU0rdlhyczJMRkN1clhyNCtycXlzQUJRb1VJQ0FnQUZkWFZ3b1ZLc1NzV2JONDZxbW5xRmV2SGdBSER4NWsyTEJoV2VydmhBa1Q2TkNoQXdCNzkrN2w2TkdqNmRZZE1HQUFCUXNXQkZKdWdIUzY3TWZHMzN6empUYkNjK1BHRFg3NzdUZXVYNyt1SGI5ejV3NGJOMjdrMUtsVEFGU3RXcFhYWG5zdDI5Y1JRamc2ZHV4WWNxMWF0UTdwZExyWFZWWDFjVlpIVVpSRXE5VjZLREl5MHZpdyt5ZUVFRUprMTJNYjFDUW5KMk0wR3VuYnR5L3U3dTVhK1pJbFMwaEtTcnJ2OWwxZFhVbE9Ua2FuMHpGMjdGZ0tGeTVNelpvMTdlcm85WHFDZzRNZHpxMWJ0eTRBKy9idEl6bzZtb1NFQkVxV0xFbkhqaDA1ZE9nUVY2OWVwVXlaTWhRdlhweUFnQUFBUHZqZ0EwNmNPTUdISDM3SWloVXJLRkdpQkZXcVZHSHMyTEZaNm0rTkdqVzBueTljdU1EdTNidlRyZnZtbTIvYXZYWnhjY25TTlZJekdvMGtKQ1FBWUxWYVNVNU8xbDVEU3JDVXV1eGVSNUtFRU9uNkhZZ0NmTURwMnByWXUzV0VFRUtJUjE2K0RXb09IejVNZEhRMEFIRnhjZno1NTUvYXVnM2JhQW5BNjYrL2pwZVhsL1o2NWNxVkRtMlp6V1lpSXlPQmxKdnh1TGc0TGx5NGdLK3ZMNy8rK2l2WHJsMXpPT2ZpeFl1WVRDYW1UWnVtbFFVRkJmSDIyMi9qNmVsSmZIdzhack9aSmsyYXBQc2VoZzRkeXJScDB6aCsvRGdmZlBBQmhRc1g1cDkvL3FGTGx5Nk1HemVPTm0zYWFIVUxGQ2pBeElrVGVldXR0d2dLQ21MQ2hBbVVLRkdDenAwN1ovVWowN3o1NXBzT2dVdHE1OCtmMTZhTEpTY25jL3YyYlllUkhVOVBUL3o5L2JVQTBXS3hBR2l2aHc4ZnJnVkRMNy84TXMyYU5XUHc0TUhhK1czYnRxVnIxNjcwN05rejIvMFhRbVR1eElrVDUrdlVxWE5jVVpSS2FRTWFSVkZRVmZYRWlSTW56dWRTOTRRUVFvaHN5YmRCemVMRml3a05UZGxhd1dnMEVoVVZ4ZkhqeHdHWU0yZE90dHI2NTU5LzdHNnVUNTA2UlhCd01DKzk5QkpXcTVXSWlBaUhjeElTRWtoSVNDQThQTnl1UERrNVpVKzdXN2R1OGVTVFR6SnYzanlIYzd0MTY0Wk9wOE5zTnZQbW0yK3lkKzllN3R5NWc3ZTNOM1BuenFWOCtmSTBhOVlNczltTVh2L2ZIMkZnWUNBelpzeWdUcDA2MlhwLzJUVno1a3k3UmZ6NzkrOW4vLzc5ZG5WcTFhckY3Tm16YWR5NHNWMjU3ZldvVWFQbzBLRURGb3VGVjE1NWhSSWxTbWhCS0VELy92MnBYTGt5MGRIUkdBd0dEQWJEQTN4SFFqeWVyRmJyenpxZHJrYzZ4NVk2S3hkQ0NDRWVSZmsycUxFRkM3ZHUzYUo5Ky9iMDZOSERicDNNaVJNbnN0eFdzV0xGMkxadEcwYWprUmRmZkpGbm4zMldJVU9HNE9IaG9hMHRTV3ZtekprY1BueVlCUXNXT0QxKzZ0UXBxbFNwNGpTajJabzFhOWl4WXdjOWV2eDNyOUcxYTFlN09yYmdZT1hLbFZTdFd0V2gzR2cwYWdGVVZybTd1K1BtNXBacHZkR2pSeE1mSHc5QTM3NTlhZEdpQlcrODhZWjJmUHo0OGVqMWVseGRYYldScWxtelpuSDE2bFVtVDU0TVFKVXFWZWpidDYvVGdEQ3RWMTk5bGZmZWV5OWI3MFVJa1RtVHlmU3p3V0JJVmhURjFUWmFjemZyV2JMUmFOeWNxNTBUUWdnaHNpSGZCalUyV1VtL25CbWRUa2ZSb2tYWnRXc1hack9adi8vK20vRHdjSm8wYWNMcTFhdlp1SEVqeTVjdlo4bVNKUnc4ZUpENTgrZmo1ZVdsM2ZnRDdOaXhBNnZWU3R1MmJVbE9UbWJidG0yODhNSUxQUHZzc3hRclZzenVlcmR1M1dMMTZ0VjJHZHUyYmR2R2xDbFRIREtJcWFyS3Q5OStxNzEyZDNlblo4K2V6Snc1a3pWcjFtVHJmYjc3N3J1OCtPS0xtYWFnZG5OejB3SXBzOWxNc1dMRjdBSXJWMWRYOUhvOU9wMk9saTFiRWhjWHgxOS8vWVZlcjZkbHk1WjJiZlhvMFNQRHFXNkRCZzNLMW5zUVFtUmRXRmpZblZxMWFxM1E2WFI5VXBlcnFybzJQRHc4THJmNkpZUVFRbVJYdmc5cU5tM2FCRUI4ZkR6cjE2OTNHUEhJRGxzcTU0c1hMekptekJoKytPRUhrcEtTdE9ERlpESnBDOXM5UFQzdHBsTXRXclNJOHVYTDA3WnRXNVl0VzRhcnF5dk5temRuNmRLbGJOMjYxZTQ2dGtRQkV5Wk1JRFkyRm9DYk4yOFNIeC9QKysrL3I5VnIxS2dSWGJwMDBVYWx6R1l6Qm9PQm5qMTcwcTVkT3lwVnFxVFZYYjkrUFdmUG5tWFFvRUg0K3ZvNmZYK0JnWUVjUEhpUWp6NzZLTVBQd2MvUGo1OS8vcGs3ZCs1bzEwek5aREpwR2RvQUxSalU2L1ZzM3J5WlZxMWFhZWZFeHNieTExOS9wWHN0U1JBZ3hJTmx0VnEvU3h2VVdLM1dIM0tyUDBJSUljUzl5TmRCVFVSRUJILzg4UWVGQ2hYaTFLbFRiTml3Z2ZQbno5c0ZCaGx0UHBlYXhXSmgzNzU5ZUhwNjBySmxTODZmUDgvOCtmTXBXN2FzMC9xRkNoWFNidnFqb3FJSUR3L1hVaEkzYWRLRUo1NTRBaGNYRjZ4V2E3ckpBdnIwNmFNdHNOKzNieCtSa1pGMmkrbTl2THh3Y1hIUjFyTk1tVEtGelp0VFpvelVybDJiMnJWckF5a0IwYlJwMDJqWnNpWDkrdlVESUNvcUNsOWZYN3MxT1FDbFNwVmkrZkxsUU1vVXVhbFRwL0xlZSsvWnJkT3hUVkdMaWtyWnZzTFQwOU91amVUa1pMdHBiTUhCd1hoN2U1T1FrTURjdVhNSkRnN1dwcVh0M2J0WFcrdmt6TzNidDlNOUpvVElFYWVBczRxaStOOTlmVlpWMWF6UHp4VkNDQ0VlQWZrNnFGbXdZQUYxNnRRaE5qYVdwNTkrbWxkZmZaVUpFeVpRdFdwVnpHWXppcUpRb0N1dm1JWUFBQ0FBU1VSQlZFQ0JMTFZsUzczczc1L3kvLzdubjMrT1hxOW4zYnAxV0N3V29xT2pNUnFOMm9hWFBqNHBXejlFUlVXeFljTUdMUmdDcUZhdEd0V3FWU01pSW9KcTFhb3hmLzU4dTJ2MTdkc1hnOEdBbjUrZlZuYjU4bVhLbENsRGhRb1ZzdjA1TEZ5NEVGVlZHVHAwS0FEUjBkRjA3OTZkYnQyNk1XVElFTHU2M3Q3ZVdwcm9IMzc0Z1VLRkN0R3paMCs3a1JlYlc3ZHVBVkN5WkVtNzh0UkJ6WVVMRnpodzRBQ2RPM2ZtMTE5L1pmYnMyYnoyMm12YTFMZ2VQWG80OUNHMTFPdUtoQkE1THpZMk50YlgxL2VvVHFmekI3QmFyVWVUa3BKa3cwMGhoQkI1U3I0TmFzNmNPVU53Y0RDVEowOW04ZUxGQUx6d3dnc1VMVnFVUm8wYU1YUG1URHc5UGJPOGNlVFNwVXRwMTY0ZEZ5OWVCRkp1NUx0MDZhS3RQMm5kdXJWV3QzWHIxb3dmUHg2QVM1Y3VzV0xGQ2pwMzd1d3dUYXRpeFlyVXFWT0hWMTk5MWVGNjZkM29kK3ZXamFaTm16SjgrUEFzOWZ2Q2hRdjg5Tk5QOU83ZFd4dFY4dlgxNWJubm51UGJiNytsVWFORzJtYWRxU1VtSmhJY0hFeXZYcjF3ZFhWbDE2NWRxS3BLcTFhdHREcTJ6Nko4K2ZKMjV5WW5KMnRCMFB6NTh5bFhyaHcxYXRUZzExOS94Yy9QajIrLy9aWXlaY3F3YnQwNlZxeFl3ZXJWcTlQdGYxSlNra01HTlNGRXpvbU1qRFRXckZuek1QQ2lxcW91cXFvZWx2VTBRZ2doOHBwOEc5Uk1tVEtGc21YTDBxcFZLeTJvQVdqYXRDa0FNVEV4Mm1oS1p2YnYzOC81OCtlWk1HRUMwNmRQMThwbnpKakJ5cFVyT1hIaUJCTW5UbVR0MnJXRWhJUXdhZElrU3BjdWpVNm5ZOGFNR1NRbEpkbGxCMHZ0MXExYkZDdFdqSGZmZlRkTGZaazVjNlkyUXBJVlU2Wk1vVml4WWd3WU1NQ3VmTWlRSWV6YnQ0K1BQLzZZSDM3NEFXOXZiN3ZqR3pac0lEazVXUnNwV2JkdUhYLzk5UmN0VzdiVXB1d2RQSGdRZzhGZ3QzWUhVdFl2R1F3R3JsNjl5bzRkTyt5eXpnRmFjRldoUWdXYU5XdW1qV0N0VzdlTy9mdjMyMzNHQ3hZc29Iang0bGwrdjBLSTdGTVVaUjl3UzFHVUFuZC9Ga0lJSWZLVWZCdlUrUGo0MExkdlg0YzFJelpuenB6UnBwS2w1NDgvL21EdjNyM1VxVk9IeG8wYlU3bHlaYnZqdG5VeEpVcVVvR3JWcWhRdFdoU0R3YUJsQWl0YnRpd1hMbHlnZi8vK0ZDMWFOTjNyNkhTNkxLVlN0dFhOcWlWTGxuRDgrSEVHREJqQUgzLzh3WjA3ZDRpTGk5TitsU2hSZ3BDUUVLWk5tOGFubjM2cW5XZTFXbG01Y2lYdDI3ZlhNclAxN05tVG9VT0hjdURBQVpvMGFVSnljakpIang2bGZ2MzYyaWFhTmthakVZUEJRTEZpeGFoU3BRcGR1M1pseTVZdER2Mzc0b3N2N0Y1djNMaVJraVZMRWhnWXFKVjkvZlhYV1g2L1FvaDdZN1Zhenl1S2NrMVJGRThYRjVmVHVkMGZJWVFRSXJ2eWJWRHo0WWNmT3F6MXNJbU9qdWJpeFl1OCtPS0xHYlp4NWNvVmxpeFpRdmZ1M2ZuZ2d3K2Mxb21NakhTYUxNQmtNcUVvQ2tXS0ZLRnYzNzVBeXFoSmh3NGQ3RzdhQVVKRFEvbnd3dyt6OHJhNGVmTW16Wm8xeTdUZWxTdFhDQW9LQXJCYnMyTXdHUEQxOWNYYjJ4dHZiMitxVktuQ3BrMmJhTmV1blRhS3RXYk5HcTVjdWNKWFgzMmxuZGVrU1JQOC9QeFl0V29WVFpvMFljT0dEUmlOUnRxMmJldnd2czFtTXg0ZUhyaTV1VEYzN2x5SGFYZGhZV0ZhMGdSbmJObmZVcXRldlRyTGxpM0w5SDBMa1ZycFN0WEx1cm5xSzJWZTgvRVdhd0lQVi9VVXFHNkp5VFNwNEY4cnQ3djB5RXRLU3JwMC9kS1pQM083SDBJSUlWTGsyNkFtdllBR1lQUG16U2lLa3VsYWpkdTNiNk1vQ2tXTEZuVTY0bU15bVRoMTZoU2RPblZ5T0RaNThtUWlJeVBSNi9XWVRDYmMzTnpZdFdzWFpjdVdkUWhxbm43NmFidVJrb3lNR1RQR2FiblZhdVg2OWV0WUxCWXNGZ3QrZm40TUh6NGNMeTh2eXBZdFMvSGl4U2xTcEloRGdCRVRFME8vZnYyd2JieDM0c1FKcGsyYlJwRWlSVmk5ZWpYUjBkSDg4ODgvUkVWRjhmZmZmM1BseWhYT256L1BnZ1VMS0Z5NHNFTlFZMHRwYmR1VTFOa1V2eWVlZUlLbFMrMDNLLy9wcDUvWXNHRURGU3RXSkNZbWhvOCsrc2d1OVhSV0V6bzhhS1ZMbHk1UXBFaVJjaTR1THBVVVJXbG5zVmhtbkR4NThsSnU5MHM0S3ZOa0RUOVh2Zkl0aXByeGtLd0FJREVaSGFDZzhHeHU5eVV2Y0RlNFhhNVFvVmJQeU1nVGtibmRGeUdFRVBrNHFFbVAwV2hrNmRLbHRHblR4dWtJaTZJb0pDVWxBWER0MmpXS0Z5K2U3aFMyclZ1M1lyVmFIWUtqcVZPbnNtWExGc2FPSGN2a3laUDUrZWVmNmRHakIxRlJVWlFwVThhaG5YMzc5dEcrZmZzczlkOWtNdEdtVFJ1N3N2ajRlTWFNR2NQZXZYc3hHQXg4OE1FSGZQenh4L1R1M1R2VDlueDhmRml6Wm8yMlRzYmYzeDlmWDE5Y1hGdzRlL1lzSlVxVW9ITGx5alJxMUFodmIyK1dMVnZHeElrVHVYbnpKaDk4OElGRFZyUS8vMHg1Y0Ztb1VLRjByK25oNGFFRmRyZHYzMmJldkhsczJMQ0I5OTkvbitlZmY1N2h3NGN6ZWZKay92ZS8vL0hzczg4NlRHL0xEWUdCZ2Y1NnZiNGwwQXlvQmxSV0ZLV2dpNHZMNGt4T0ZibkVGZnhROEZkUVNoYnc4TUJGbi90L2owVGVaekZiU0RRYXNhcXFBUU1WQUFscWhCRGlFZkJZQlRXcXFqSmh3Z1RpNHVMbzM3Ky8wenFsU3BWaTU4NmRtTTFtZnZ2dE41bzNiKzYwWG14c0xIUG56cVZUcDA1Mk4vQkpTVWtjT25TSXp6Ly9uSll0VzNMeTVFbm16NTlQUWtJQ3FxbzZMS29IZU9hWlp4eldsOWpjdUhHREgzLzhFWVBCZ01WaTRjY2ZmN1FMak14bU0zMzc5aVVpSW9JSkV5WlFyRmd4Um93WVFhZE9uV2phdENrVktsVEF5OHNMdlY2UFhxL0gxZFVWVjFkWFhGeGNNSmxNSkNZbVlqUWFTVXhNcEZTcFVuVHMySkh0Mjdlbit4bTZ1Ymt4ZnZ4NG5ucnFLVzM2M3JoeDQvRHc4TUREdzRNZE8zYWcwK21vVWFOR3VtMWN2SGlSNDhlUGMrREFBUTRjT0VENTh1V1pPM2V1dGhmTzdObXpXYjU4T1o5Ly9qbGZmZlVWenp6ekRIWHExT0c1NTU1THQ4MEhwVWFOR3QxZFhGd0dBUFVCRDhCVnllcm1SdUtSVU1ERGcrRkRCaE5RcldwdWQwWGtBMkZud3ZsbXpueWk3MjZNTElRUTR0SHdXQVUxWjg2Y1llZk9uWXdmUDk1cGNBSHczbnZ2TVhQbVRFNmZQazNObWpYVHpVb1dIUjFOaFFvVkhGSXZ1N3U3czJEQkFqdzhQQUFZTm13WVI0OGVaZTdjdVZTc1dORnU3NW1zS0ZDZ0FMLy8vanNXaTBXYk1wYzZCYlJlcjZkY3VYTDA3dDJiRGgwNkFMQjI3VnBXckZqQmdRTUgyTDkvUDBsSlNWZ3NGbTJLbVRPS29xUTd0YzNHYXJXeWJOa3lmSHg4bUR4NXNqYUNFaEVSd2VuVEtXdUxmWHg4ZVAvOTl6TjhuenQyN09ESEgzK2tjZVBHekp3NWs0WU5HOW9kMStsMHZQSEdHM1RyMW8zMTY5Y1RIQnhNdFdyVk12Nmdja0RWcWxXOTNOemN5dWgwdXZLS29uUlRGS1d6b2lnbEFidlBUbFhWTEcvYUtuS2ZpOTZGZ0dwVmFWai82ZHp1aXNnbm5PM2JKWVFRSW5jOWNuZG1GZnhyUFlPaXJ2TDI4aW81NzV1dmN2eEc1UGJ0MnhRdVhEaEgyOHhNYkd3c3UzYnRvbUhEaHBRb1VTTEgyMDlNVE5TQ3FNeFlyVmJ0QmwybjAyWDc1dnpLbFN0RVIwZFR2WHAxdTNKVlZUR2J6Vm42ejk1cXRXWXJpMXRPT0hUa0tFTkdqT2JXUC85RW85STE4dXlKM1hjUHVkYW9VU05RcDlPMTB1bDB6NmlxV2xWUmxDZHQ1emtMQkZOL1pxcXExZ29KQ2ZuamdiK0IrMUNyVnExbmREcmRLbFZWRGFxcWRqMXhRbnZ2K1ZxRkoyczB4RlZaLzZDK1M4VGpLWVB2RWlIRVhYWHExRGtGVkZkVjliT1FrSkF4UVBwUFZZWElJWS9WU0EzdzBBTWFBRzl2YjdwMDZmTEEyczlxUUFQWlN3bnRqSitmbjlOUkdFVlJzdnowOG1FSE5NNEVCQVI0dXJxNnZxVFQ2ZDRHQWhSRmNTTmxhbG02STFveU9pT0VFRUlJOFdoNjdJSWE4WGpUZ2E2Z0d3UDBMdTVyRkVVcGx2cFkybUFtSzBHTW9pZ25iR3VCOG9CL0ZVV3g1blluaEJCQ0NDRnlXdTQvTWhmaUliSllWV3VTaFcycXFyNEh6RlpWTmNZV3pLUU5ZbFJWelhBZFVoNzBqOVZxdlpIYm5SQkNDQ0dFeUdreVVpTWVLNHBPd1dUaHozT25UK3l1VUtIQ2o5N2UzcDhwaWxKYXA5TzlCTHh1RzcxSm14Z0FuSS9jcUtyYUFRaDdLSjIvVDBhajBYVG16Sm0vYzdzZlFnZ2hoQkE1N2JFUGF1TGo0NG1JaU1EUHo0OUNoUW85RXBtdFRDWVRSNDRjb1duVHBqbmVkbXhzTERkdjNxUjgrZktacm9HWk5Ha1N6Wm8xYzBocmZmcjBhWll1WGNxVUtWTzA5VEdIRHg4bU9EaVlqei8rK0o3NmRlblNKWktTa3ZEM1Q5a244V0g4T1VSR1JocUJLM2QvSFFrSUNCaG5NQmlhcXFyNmlxSW90WURTUUZGYi9kU0JUcXErWFFzSkNaRmR4WVVRUWdnaGN0RmpQLzBzSWlLQ1BuMzZzR2ZQSHN4bU00TUhEMmIrL1BsWXJibTM5R0RXckZrTUhUcVVRNGNPNVhqYjI3WnRvMmZQbmx5L2ZqM1R1bnYzN2lVeTBuRmZ1WnMzYjdKejUwNjd6K2l2di81aTU4NmQ5OXl2NmRPbk0zejRjQUFPSERoQXIxNjl1SFRwMGoyM2R5L0N3c0x1SEQ5K2ZHdElTRWdmVlZVN204M212cXFxamxWVmRRZVFxQ2hLcmdlOFFnZ2hoQkRDMFdNL1V1UHU3ZzZrYkdLcDErdXBYcjA2OCtiTkl6dzhuRW1USm1Fd0dCNTZuL3IwNmNQNjlldjU3TFBQV0x0MmJhWWpLc25KeVFRRkJhVjd2RWFOR3JSdTNSckFMcDF6ZHB3K2ZacFZxMVlCOFBmZktUT1l4bzRkcTkza1g3NThtWVNFQkx1Um1rR0RCdGx0RkpvUmQzZDN6R1l6QUdYTGxpVXVMbzdYWDMrZHFWT24wcWhSbzJ6MU5RZW9kMGRmL2dRMkJ3WUdmdVBxNmxyU1lyRzg2T0xpMGtkUkZPZWJIQWtoaEJCQ2lGengyQWMxYm01dUFGZ3NGZ0RlZWVjZGZIMTlDUW9LNHR5NWM5U29VZU9oOTZsUW9VSzg5ZFpiWEw1OEdhUFJtR2xRWTdGWTJMMDcvYTBTREFhREZ0VFkyRGJPekNxTHhVSkNRZ0lBU1VsSkFDUWtKR2hCamNsa1FsVlZyUTQ0MytNbFBXNXVidHFmUWRteVpWbXlaQW1EQnc5bXpabzF1UkhVcEdZNWRlclV2OEMvd01TQWdJQ3BycTZ1VFJSRjZhNG9TaE5GVVV5NTJUa2hoQkJDQ0pHUGc1cXRXN2R5NWNxVlRPdkZ4c1lDc0gvL2Z1MW5nTTZkTzNQa3lCR09IajFLMzc1OWM3eC9Bd2NPSkRRME5OTjZXN2R1VGZmWW9rV0w4UGYzeDJBdzhQUFBQNmRiNzg2ZE94dzllaFNBUC85TVdmNFJHaHJLMWF0WDdlcFZxVktGQWdVS2FNRUZwQVF6dHJVdVgzNzVKUUM3ZHUxaTVNaVJmUEhGRitqMUtYK0YxcTVkeSt6WnM3VTZrREpOYmVIQ2habStSNERJeUVnU0V4UHQ2amRzMkJCM2QzY1dMbHhJM2JwMXFWMjdkcGJhZXBEQ3dzSk13QzVnVjVVcVZZcGFyZGE0M082VEVFSUlJY1RqTHQ4R05jSEJ3ZGxhazNMbzBDSHR4ajgxdlY3L1FJS2E5dTNiazk3K0prbEpTU3hidG96cTFhdlR1SEhqZE5zb1VxUklscTUxNmRJbEJnNGNhRmMyZXZSb2gzcHo1c3poMEtGRExGdTJUQ3NMQ2dvaUtDZ0lIeDhmdG0zYlJueDhQQ1ZMbG1UbzBLSEV4Y1ZwSXpWUFB2a2tBd2NPSkRvNkdnQmZYMTl1M2JyRmtpVkxzdFJIczltTTJXeE90NzZycStzakVkU2tkdTdjdWFqYzdvTVFRZ2doaE1qSFFjMzA2ZE96Vk05c050T2dRUU5lZmZWVi92ZS8vMlhwblBYcjE3TjI3VnBHamh4NXp6ZmFYYnQyVGZkWVhGd2N5NVl0SXpBdzBDRVl1UmVWSzFkbTVjcVZBR3phdElrVksxYXdZTUVDQ2hZc0NLU3NsNWswYVJKNnZaNk9IVHNTR0JqSWhRc1htRHQzTHAwNmRhSkZpeGE0dWJueDIyKy84Y0gvczNmbjRUR2REUnZBN3pPWnJDU1J5SWJFVGlURUdrRkxCYTNZU3F0b2k2S3EycUtvcFpUYVZWdkZheTFCN1ZTb0lwYmFTKzIxaFJCQlJJZ0lTVVQyekg3ZVA5STV6WmpKWmtzbXZYL1hsZXZOUE9lYzV6d3p2dTkwN2p6YnVIRlN2UXNXTERDNjErelpzd0hrTERKUXQyNWRuRHg1c2xCdFhMSmtDVmF0V29VLy8veFRHaEpJUkVSRVJGUVlwVGJVRkpaY0xvZU5qUTB5TWpJS2ZjMnVYYnNRR1JtSkkwZU9sSWplZzl1M2IwdnpYUEpTcVZJbE9EbzZTaUdqVHAwNnNMT3pBd0E4ZnZ3WVFNNW5VYjE2ZFZTdlhoMVhybHdCQUZTdlhoMXQyclFCQUJ3NmRBZ0FzSFBuemp6bitadzhlUkxmZmZkZGtkK0R2YjA5Z0p5aGNzN096a1crbm9pSWlJait1Lzd6b1FiSW1aaXZIelpWR09QR2pjT1JJMGZRcTFldmw5aXF3aHM3ZHF3MFZ5WXZNMmJNUUtkT25mRGt5Uk1BLzY3NkJ1Uk04Z2RnRUZUMEFlYmh3NGM0ZmZxMHdXVDkyTmpZUEVOTlV0S3pqY2h5Y25JQ0FLU2twRERVRUJFUkVWR1JsT3BRMDZGREI2U241eitQKzYrLy9vS2JteHNTRWhJS1hhKzN0emU4dmIyZnQza3Z6RTgvL1NUMTFFeWJOZzFxdFJvelo4NDBPRWUvdEhKU1VoSnNiVzBOVmo5VHE5VUEvbDBKN3VyVnEzajA2QkhzN094dzl1eFpiTisrSFQvLy9MTjAvclJwMC9Kc3k5TTlSbHUyYkRFNVRDMjNBUU1HU0t2TUpTUWtvSHIxNnZtZVQwUkVSRVNVVzZrT05mMzY5Wk8rWkQ5NjlBaGJ0MjVGVUZBUWF0V3FKWjBqazhsUXFWSWxuRDE3OXBXMkxUczdHMisrK1dhKzUyemR1aFhidDI4M2VheDM3OTRZT25Rb0FLQkdqWnh0VStMajR4RVZGWVhSbzBmRDE5Zlg1SFdKaVludzhQQXdLSHM2MUt4YnR3NU5temJGN2R1MzBhMWJOeVFrSk9DYmI3NlI1aHp0M0xuVG9LY250ME9IRGhuTXU2bFhyeDRHRFJva3ZRNE5EVVZhV2hyNjl1MHJsVFZzMkJDdXJxNEFZTFFpR3hFUkVSRlJRVXAxcU9uZHU3ZjBlM2g0T0xadTNZcldyVnNqS0NqSTRMeHExYXBoNzk2OVNFdExnNE9Ed3l0cG02V2xKVDcrK0dPVHg1UktKVmF0V2dVZkh4KzBiTm5TNURtbTlzL1p0V3NYYkd4czBMVnJWeVFsSldITGxpMzQ5Tk5QcGFGaW9paml6cDA3YU5pd29jRjErbEJqYVdtSnFLZ29IRDU4R0RObnpwUjZXTDc2Nml0ODhNRUhpSXlNQkFDMGJkczJ6L2VsMCtrTVh2djYraG9FckFzWExrQVFCS1AzcnRQcFlHVmxoZWpvNkR6ckppSWlJaUl5cFZTSG1zTHk4ZkVCa0xNSzJLdmE2RkV1bHh2MFlPU1ducDZPVmF0V0dmVnk1RWVqMFdEYnRtM28yclVyeXBZdGk1aVlHUHp5eXkrb1dyVXFPblhxQkFDNGZ2MDZVbEpTVUs5ZVBZTnJNek16QWVSczBybDA2Vks0dUxpZ1hidDJVcWl4c0xDQXA2Y240dUxpVUt0V0xZd2JOdzV5dVJ3Nm5RNERCdzdFSjU5OGdsYXRXZ0VBSWlNanNXM2JOc2hrc2lKOUhqS1pETjdlM3JoMjdWcVJyaU1pSWlJaVlxaEJUcStIWEM3SDMzLy9iUkJxRkFvRnJLMnRwYjFZU3JJREJ3NGdPVGtaZmZyMEFaQXo3TXZYMXhlYk4yK1dRczNwMDZjQndDaTRaV2RuQThnSk5UVnExSUN2cjYvSlpaV2JOV3VHelpzM1M2K1RrNU1CQUEwYU5JQ2ZueDhBd00vUER6MTc5bnltOTlDNGNXTnMzTGdSR1JrWktGdTJyRlNlbFpVbHJkUkdSRVJFUlBTMG92MDV2WlI1OHVRSklpTWpVYVpNR2ZqNysrUFFvVU1RUlZFNnZtUEhEZ1FGQmVIUm8wY0cxMm0xMmhJMTl5TXpNeE0vLy93ejNucnJMWGg2ZWtybEgzendBYTVkdTRidzhIQ28xV3BzMzc0ZG5wNmVxRk9uanNIMVdWbFpFQVFCMXRiVzZONjlPM3IwNkdGMGp4RWpScUJKa3lZR1AyKzk5UllBWVBqdzRVYkhtalJwZ2xPblRoWFlkclZhalppWUdDUWxKU0V3TUJBYWpRWkhqaHd4T09mdHQ5L0c0c1dMbitXaklTSWlJcUwvZ0ZMZFU2TlVLdkhvMFNQRXg4Zmp3b1VMQUlEMTY5ZGozYnAxaUkyTlJXWm1KaXBVcUlEZHUzZmpuWGZld2ZqeDQzSDQ4R0ZwQXYvZHUzZVJucDZPOHVYTEc5UTdkZXBVN04yN0YyUEdqTUdISDM3NHl0L1gwNzcrK212RXg4ZWpUcDA2bURwMUtwS1RrL0g0OFdOcFJiZVFrQkQ0K2ZraFBqNGVZOGFNTWJwZTN4TWlDSUpCRDBsdVgzMzFsY0ZRdU5UVVZFeWFOQW51N3U2SWpvN0dlKys5Si9VSTZWV3JWZzFBVG85T2ZIdzhIajU4aUljUEh5SXhNUkZmZlBFRlltTmo4ZkRoUTRpaWlLbFRwK0x0dDk5R3RXclZzSEhqUm5UcDBnVXltUXdwS1NsSVNVbUJqWTNOaS9xNGlJaUlpS2lVS2JXaFp1blNwVmk1Y3FWQm1aMmRIYlJhTGJ5OHZOQzhlWE40ZW5wS3l3ZTNhOWNPdFd2WHhrOC8vWVNHRFJ2Q3hjVUY0ZUhocUZPbkR1Unl3NDlKdjZKYVFSdGU1a1dqMFVDcjFlWjVYTDl2akZhckxmQWUxdGJXYU5La0NhNWV2WXE3ZCsvQzNkMGRycTZ1cUYyN05seGNYSEQrL0huRXg4Zmp6Smt6OFBEd3dMdnZ2bXRVeDkyN2Q2VjlZdkpTdFdwVkFEbUxEUncvZmh4ejU4NkZpNHNMZ29PRGNmNzhlVXllUEJrWkdSbjQ0b3N2VUxGaVJRQTVZZW4xMTErSFFxR1E2aEVFQWU3dTdoQkZFUzFhdElDWGx4YzhQVDJsVFV5SERCbUNzV1BIWXVYS2xSZzhlRERDdzhNQndHZ2VFQkVSRVJHUlhxa05OUzFidG9SR28wSGx5cFdsbjZkN1hIS1R5V1NZTldzV0JnNGNpSDc5K2lFd01CRFhyMS9IWjU5OVpuVHV6Smt6OGVtbm54b3NEVjBVaXhZdHdvWU5Hd284Yjh1V0xkaXlaVXUrNXh3L2Zod0RCdzdFd0lFRFRSN3YwcVVMQmcwYWhDZFBubURldkhtd3NiSEJzV1BIY1BUb1VUZzVPU0VoSVFGbno1NUYxNjVkODd4SFZsWVdMbHk0Z0lzWEwrTGd3WU40L1BneDNudnZQUXdiTmd3Mk5qWm8xNjRkYXRTb2daa3paNkpyMTY1bzBxUUovUDM5MGJGalIvVHIxdysydHJhb1VxV0tGR0JNemRmUmE5dTJMZDU3N3owRUJ3ZmozcjE3aUlxS2dyVzF0ZEdLYlVSRVJFUkVlcVUyMVBqNStVbVQxd3VyV3JWcVdMdDJMZWJNbVlQdDI3ZkQxOWNYdlhyMU1qclB5c3JxbVFNTkFBUUZCVWw3eXp5di9BSUNBSnc4ZVJLM2J0MUM3OTY5MGJwMWF3QTVxNW1GaG9aS3Z6ZHUzQmhEaGd6SnN3NlZTb1daTTJmQ3k4c0xQWHIwUUxkdTNZeDZkcXBXcllxVksxZmkvUG56MkxWckY0NGZQNDQrZmZxWURJVUYrZWFiYjFDMWFsVnMyTEFCNmVucEdEbHlKSWVmRVJFUkVWR2VTbTJvZVZhVksxZkd3b1VMWCtvOW50Njc1V1VLQ2dxQ0lBZ0dHMzIyYk5rU0Z5NWNnRWFqZ1NBSXNMQ3dNSG50dm4zN3BOLzM3dDJiNTNtNStmdjd3OS9mLzduYUxBZ0NldmZ1YmJEUEVCRVJFUkZSWGhocS9nUGF0Mjl2c3Z6cHVVTDVLVXlnSVNJaUlpSXFEdi9wSloySmlJaUlpTWo4TWRRUUVSV1NRcUhBbkRsemNPdldyUmRTMy9MbHl4RVZGVlhnZWJObXpVSllXQmlVU2lVU0V4T2YrNzRaR1JuNUhzKzlYOWVyb2xhckVSVVZoYlMwdEFMUC9mWFhYN0Y2OVdxamNvVkNnYkZqeHhyOCt5UW1KdUtiYjc0eDJtK01pSWhLRjRZYUlxSkNVcXZWK1BYWFgzSC8vdjBYVXQrS0ZTdHcrL2J0QXMvYnVYTW5idCsralpVclYrS2pqejR5Q2tJWkdSbDQ4T0NCeVorSER4OGFuSnVlbm82dVhidml4SWtUSnU5MS8vNTk5T3JWQzVjdVhUSW9WeWdVMHI1UkJmM29kTG9pZmhJNTkzMy8vZmR4Nk5DaEFzKzlkdTBhd3NMQ2pNclZhaldPSERtQzVPUmtxU3d6TXhNSERoeEFlbnA2a2R0RVJFVG1nM05xaUlpZTA5ZGZmNDJUSjArYVBEWjkrblMwYTlmdXVlcTN0TFNFVnF0Rm56NTk4TmRmZitHenp6N0QxcTFiNGV6c0RBQUlEUTNGZ2dVTDRPRGdZSENkV3EyR1RDWkRhR2dvSWlNanBmS0FnQUNzWGJ2V1lGVkJkM2QzZUhsNXdjWEZCVHFkRHVQSGo4ZkdqUnZoNHVJQ0lHZnZyOElzUlEva0xDemk3dTRPQU5pMGFWT2V2U1RPenM3bzM3OC9nSDk3aDRvNmZ5OHJLd3V6WnMwQ2tMTUhHQUNzWHIwYXUzYnRBdkJ2cjlUaXhZdWx6WVU3ZE9pQWxpMWJGdWsrUkVSVXNqSFVFQkU5SjZWU2lUSmx5aGdzQVorY25JeVFrQkRwaS9ienNMS3lnbHF0UnJseTViQjQ4V0w4L3Z2dlVxRFI4L2YzeDVJbFN3ekt6cDgvajYrLy9ocHBhV2s0ZnZ3NDd0NjlDdzhQRDdpN3U4UGQzUjNIang5SFhGd2NLbFdxaE1hTkc4UEx5d3MyTmphWU5Xc1crdlhyaC9IangyUFpzbVdReStWRldvcmUwZEZSK3YzQ2hRdDVEckh6OVBRMENqVXlXZEVHRUlpaWlLeXNMQUQvaGhxbFVpbVY2VGYvVlNnVVV0MHY0dCtFaUloS0ZvWWFJcUo4NkhRNkhEeDRFTUMvWDVERHdzS2dVcWtnQ0lLMHVxQ3pzek1HRFJva1hSY1ZGWVdRa0JDaitqSXlNZ3lHaEQxNjlBaFJVVkZ3ZFhYRmloVXJUTFpCcVZUaXlKRWppSStQbDhwKytlVVhmUExKSjFLZGYvLzlOMTUvL1hXanR0dmEycUppeFlyNDZxdXY4TUVISDhEQ3dnSS8vZlFUWkRJWmpoOC9qcENRRU96Y3VWUHFXUUVBYjI5dkRCczJEUFBuejhlZVBYdlFyVnUzWjE2S2Z1N2N1ZmtldjNqeEluUTZIUjQ4ZUFBQXVIZnZIczZmUDI5d1RvVUtGVkNoUWdXbzFXcnBmZWwwT2lpVlNzamxjc3lkT3hlQ0lDQTlQUjJCZ1lINC9QUFAwYXhaTXdCQVRFd00zbnZ2UFl3Wk13WTFhOVlzY3Z1SmlNZzhNTlFRRWVWRG85RmcrdlRwQVA3dFRkaXlaUXRrTWhua2NubWVTNmJuNWErLy9zS2tTWk9rMXdzV0xNQ0NCUXN3YytaTTNMaHhJOC9ySGo1OGFOQ0w0ZWJtSnYyZW1KaUlkOTk5MTJnVDNhdFhyMkx1M0xsU0NCZytmRGlXTDE4dWhZR0ZDeGVpZS9mdUtGKytQTFJhcmNIUXI3NTkrOExUMHhOdDJyUXAwdnNycWlGRGhraGhCUUJXclZxRlZhdFdHWnp6eVNlZm9HSERodmp5eXk4TnlsOTc3VFVBd09iTm0rSHE2Z3ExV28wUkkwYkEyZGtaS1NrcEFIS1dyaDh4WWdTc3JhMlJrcEtDc21YTEZtazVleUlpTWc5OHNoTVI1Y1BLeWtxYUw3TnYzejVNbkRnUnMyYk5ldVl2KyszYXRVTkFRQUF1WExpQUNSTW1ZTUtFQ1dqZHVqVWNIQnpRc1dOSGs5ZjA2OWNQRFJvMHdPalJvMDBlRHc4UFI0OGVQWXlHVmRXcFV3ZS8vUElMSms2Y2lBTUhEa2psdWVlVFJFZEhJeVFrQkdYTGxzV3hZOGVrY2tFUXBQZVltWmxaNU1uL2RuWjJoWm9mczM3OWV1aDBPdHk1Y3djVEowN0VWMTk5aGFaTm13TEk2WkhwMjdjdjVISTU2dFNwZ3psejVrQ2owV0RpeEltb1hidTIxRk5sWjJkbk1HOXB3WUlGUnZmUmw4MmZQeCt0V3JVcTBuc2hJcUtTajZHR2lLaVFqaDgvL3R4MVdGdGJ3OXJhR3VIaDRRQ0F5NWN2dzkvZkh5NHVMdmptbTIvZzR1S0MwYU5IWThTSUVmRDI5c2FRSVVOUXRteFpaR1ptU25WczNMZ1I5ZXZYaDUrZkgyN2V2SW5vNkdqRXhjV2hTNWN1S0ZldW5IU2VXcTJHS0lvNGN1UUl2di8rZTZuOHUrKytRMHBLQ243NjZTZUR0ajE4K05BZy9GU3VYQm1CZ1lFWU1HQUFvcU9qaS9RKzE2eFpBMWRYVjRPVnlFeHhjbkpDaFFvVnBLRjlWYXBVZ2JlM040Q2NZWGRBVG0rTHM3TXoyclJwZ3hNblRrQ3IxYUo4K2ZKUzZOTDN5c3lZTVFOTm1qUXhlWiswdERSODhNRUhSWG9QUkVSa1BoaHFpSWdLSVRNekUwZVBIZ1VBM0xsekI5YlcxdEx3cDJlaEQwaW5UcDNDdlh2MzhNc3Z2eUFySzB2NmNwK1ZsU1Y5cWJlM3QwZHFhaW9BSURVMUZRc1dMTURYWDM4TlB6OC96SnMzRCszYXRZT1RreE1hTm15SVpjdVdTZmZRTHhTUW1KaUkyYk5uUytVM2J0eUFTcVhDMkxGanBiSStmZnBBbzlFZ09EZ1lRRTZnZU9PTk54QVlHSWhQUC8xVTJqOUdGRVVzWExnUWNya2NRNGNPemZQOVZhcFVDVXVYTHNYdnYvK2U3K2ZRclZzM1RKNDhXUW9tdVZkazB3OUxzN1MwbE1yMDg1dFVLaFgyN05tRHpwMDdTOGNTRXhNUkd4dHI4ajRGN2MxRFJFVG1qYUdHaUtnUTl1elpnekpseWtDaFVHRC8vdjBJRGc3R3RHblQwS0ZEQndCRlc3WHI5dTNiZVB6NE1RUkJ3TUNCQXhFY0hDeDlXVGZGeWNsSjJsQlMzMU9oSDBJVkZCU0VPY21xRHdBQUlBQkpSRUZVZ0lBQUhENThHQmN1WERCWUxFQy9VRUM1Y3VVTUFraHdjRERTMHRJTXlseGRYVkdtVEJscHFGM1BuajJsWTdubkRSMDZkQWhaV1ZrWU0yWU1ldlRvQVFDSWo0OUhoUW9Wak5yOXlTZWY0TjEzM3dXUU13OXB6NTQ5K1Bubm4xR21UQm1EOXdZQVNVbEpBQ0F0dXd6OEcycXNyYTBCNUFTWm8wZVB3c0hCQWJHeHNaZzVjeVllUDM2TXJsMjdBZ0RXclZ0bkVJQnlLNDROUlltSTZOVmhxQ0VpS29CR284SGF0V3NSRkJTRVRaczI0ZlBQUDhmUm8wY3hhZElrK1BqNFFLMVdHM3hSTDhqbXpadlJzbVZMSEQ1OEdPWExsOGZhdFd0UnJsdzU3TnExQ3lxVkNpa3BLZEJvTkZBcWxVaEpTWUd6c3pNU0V4TUJBTHQyN1VMejVzMmwxY3Iwb2NIWjJSbGR1M1kxbUhkejQ4WU5MRjI2RkphV2xxaGF0YXBVN3VucGliUzBOSU95d3REcGRBZ09Ea2JseXBXbDBIUDI3RmxwcGJTblYxL3o4UENBaDRjSEFPRFNwVXQ0NDQwM3BQa3lUOU8vUC8zNWdIRlB6WTRkTzZEVDZkQ3NXVE1vbFVxTUdqVUs0OGFOazRhcnpaZ3hJOC9lczVTVWxPZmVMNGlJaUVvdWhob2lvZ0pzMmJJRmlZbUplT2VkZDdCcDB5WUF3T1RKazlHK2ZYdFVxVklGcWFtcEpuc3FURWxLU3NLdVhidncvZmZmNC9EaHd3QUFXMXRiZ3kvY3UzZnZCZ0JjdVhJRjI3WnR3N2ZmZm91RWhBUmN2SGdSNTg2ZE03bE1jcGN1WGJCOSszYjA3ZHZYNkZqMzd0MU50cVY3OSs3NC9QUFBDNzJDMisrLy80N282R2pNbno5ZldrR3NTWk1tcUZXckZxWk1tWUtRa0JDVUwxL2U2THFMRnkvaS92MzdtRGh4SXBSS0piWnQyNFptelpvWjdIc1RGUlVGZTN0N3FlY0d5T21aQVhJV2ExQ3BWRmk5ZWpXQ2dvS2dVQ2lnVkNyUnRtMWIvUGJiYjlLK09LTkhqeTd5UGpkRVJGUTZNTlFRRWVVakpTVUZ5NVl0UStmT25RMldVYmF3c0pCNkpsSlNVbENuVHAxQzFiZHg0MFk0T2pvYXJNQlZ2bng1Yk5xMENUTm16RUNOR2pYUXUzZHZ6Smd4QTlXclYwZmZ2bjJSbXBvS3RWcU5IMy84RWJWcjEwYnIxcTFOMW4zdjNqMTA2dFFKYjc3NVpxSGE4c1VYWDBoelpRcVNrcEtDSlV1V29HM2J0Z1p0bDh2bG1EcDFLajc2NkNOTW5Ub1ZpeFl0TXJwMjgrYk5xRjY5T2dJQ0FxQlFLTEJpeFFyY3ZuMWJXdHBhcTlYaTNMbHo4UFB6TTdoT3Y0R21qWTBOOXUzYmg0U0VCUFRxMVF2cjFxMlR6cWxTcFFyUzA5TlJxMVl0ZlBqaGg2aGV2VG9BWU5hc1dYQjFkY1dubjM0S0FNak96c2E4ZWZNTWhyY1JFVkhwd1ZCRFJKU1BNbVhLd01IQkFWOTg4WVhKNHlrcEtYajQ4S0UwQkNvditnbnp0cmEyNk4yN3Q4RmVLWEs1SE43ZTNsQW9GS2hXclJxOHZiMWhhMnNMSnljbjFLNWRXNXB2RWhVVmhhVkxsMElRaER6dkk1ZkxZV1ZsVmRTM21TK05Sb09wVTZjaUl5TURRVUZCT0hueUpESXlNcENlbmk3OXVMbTU0ZFNwVXdnTkRaWG11QUE1ODIzKy9QTlBLY0RZMk5qZ25YZmVRVWhJQ0lZUEh3NUhSMGVFaDRjakl5TURMVnEwTUxpdlB0UllXMXVqUW9VS2FOdTJMV3JYcm0zVVBudDdlMnpldk5tZ1RLVlNvVWFOR2daQjZlbHppSWlvOUdDb0lTTEtoNldsSlZhdVhBazNOemVrcDZjYkhiOXc0UUlBb0hIanh2bldFeDRlam9zWEwyTGx5cFZ3Y0hBd09xN1JhUERnd1FPVHc5aVVTaVZrTWhsYXQyNk5nSUFBWkdWbFllYk1tUmcxYWhSY1hGd016ZzBORGNXZmYvNVpxUGVtWDJtdElIdjM3cFZXYXhzM2JweFVYclpzV1RnNk9zTEJ3UUdWSzFlR1JxUEIzTGx6MGFKRkM3aTZ1Z0lBNXMyYkJ6YzNOM1RxMUVtNnJtZlBubGkvZmoyMmI5K09BUU1HWU11V0xSQUV3V2pPUzNaMk5vQ2NmV2g4ZlgzeDdiZmZHclZ0M2JwMUp2ZWxBWUNZbUJpRFhoMjkvdjM3WS9qdzRZVjY3MFJFWkI0WWFvaUlDcEI3OHZyVDl1elpBdzhQRDRQNUlhWThlZklFcnE2dTBwZjlwNFdIaDBPcFZLSkJnd1lHNVptWm1SZzFhaFIwT2gwU0VoSUFBSThmUDhiKy9mc3hZTUFBbzFEejBVY2ZTWXNIRkNUM2NzaTVwYWVuSXkwdFRacW9IeFFVaE5qWVdIaDdlNk5peFlwd2NYR0JzN096UVc4VGtMTVl3Snc1YzZRZWxsV3JWdUhJa1NPb1Y2OGVmdmpoQnp4NThnU1BIeitXZXA2MmJ0Mks1czJiNDhDQkF3Z01ERFQ2blBYMTJOblpBWUEwZHlhM1RwMDZvVkdqUnRKclVSUXhlL1pzSkNZbVFoUkZWSzVjR2NPR0RUUFlDRFN2ZjROaXBQOGdOZm1lUlVSRWVXS29JU0o2UnBHUmtUaDI3QmpHang5dk5DUk1QMkZkdjlmTWd3Y1A4aDJpdG4zN2R2ajQrQmg4c2MvS3lzS3dZY09RbHBhRzBhTkhZKzdjdVlpTWpKVDJkS2xZc2FKUlBVdVdMSkgybWltSVFxRXdhbmRNVEF5Kyt1b3JaR1JrNE5TcFUxaXhZZ1UrL3ZqamZQZWswV3ZVcUJFMmJOZ2cxZW52N3c5cmEydWtwS1RnM3IxN2NITnpRNE1HRGVEaTRvTGs1R1NjUFhzVzQ4YU5neUFJK095eno0enF1M3YzTGdBWUxCN3dOQmNYRnluWTNicDFDM1BuemtWc2JDd1dMMTRNZTN0N0RCMDZGUC83My84d2N1UklnL0JUek9SK2ZuNzJnaUM0V1ZoWWRCRUVvWTlPcDFzUUZoYTJ0cmdiUmtSa3JoaHFpSWllUVhwNk9pWk9uQWhQVDA5MDY5Yk42TGlycXlzc0xDeXdmUGx5SER0MkRMZHYzOGI3Nzc5dnNxN3c4SERzMjdjUE0yZk9OQ2lQajQ5SFFrSUNnb09EVWFsU0pXemJ0ZzNUcGsxRG5UcDE0Tzd1Ym5MUys2aFJvL0s4ei9uejUzSHUzRGxZVzFzalBUMGQ2OWV2TndoR01URXg2TisvUHl3dExiRjY5V3FjT1hNR0N4Y3V4TFp0MjlDeVpVdFVyRmdSTmpZMnNMUzBoS1dsSmVSeU9Td3RMU0VJQWhRS2hmU1RuWjJOZ0lBQU5HclVDS2RPblRMWkZsRVVNWDM2ZElTR2hxSlBuejZvVmFzVzd0Ky9qK0RnWURnNU9VR24wMkhIamgyb1dMR2l0SHoxMDNRNkhTNWZ2b3l3c0RBY1BYb1VWNjllUmN1V0xSRVNFaUtGdzgyYk4yUGV2SGtZUEhnd3FsU3BnbGF0V3VHTk45NG9sb0RqNit0YjJkcmEralZCRUpvQjhCZEZzYkVnQ0hhdnZDRkVSS1VRUXcwUjBUUFlzMmNQa3BPVHNYcjFhcE1UOCszdDdURnExQ2hzMzc0ZDBkSFJlUHZ0dHcwbTBPZjI1TWtUZE9qUXdXaHA1Um8xYXVDbm4zNkNyYTB0Z0p4OVdENzk5RlBjdkhuVFlIUE13aEpGRVdmT25JRldxNFdWbFJVR0RScUU1czJiUzhmMVE4dSsvLzU3MUs1ZEc3VnIxMGJqeG8wUkVoS0N2Ly8rRzBsSlNkQm9OTkRwZFBsdVppbVR5YVJOU2ZQeTRNRUQ3TisvSC9YcTFjT1hYMzRKSUdldm5YMzc5a0duMHdFQXZMeThNR1hLbEh6dkV4d2NqS1NrSkxSczJSSlRwa3lSVmovVHM3ZTN4NVFwVS9EeHh4L2o5OTkveDE5Ly9ZV09IVHNXK0ZtOUtKNmVucmJseTVkdkpaUEpCZ0pvTEFpQ0d3QkhBUGt1K0VCRVJFVlQ0cDZvVmVzMERJUWcvdXBnYis4UnZPaC9hQjdnWDl4Tm9sTGd6Ti9uTVh6MGVDUStmcHdDRWUvR1JJWWRMZTQyMGN0VnRXYjk1ckFVdHIvTVowbHljaktjbloxZmVMMzVpWW1Kd1pVclY5QytmWHZZMk5pODhQcXpzN09sRUZVUWZiZ1JCRUg2S1lvelo4NmdUcDA2S0ZldW5FRzVWcXVGS0lwR2MzWk0wV3ExQnZObFhyYUNuaVcrdnI1VzF0YldqcUlvMXBiSlpEMUVVZXdwQ0VJbEFDYURvUDR6MCtsMEF6ajhqRXFMeG8wYmh3T29KNHJpOTVjdVhab0lJTysvZ2hDOUlPeXBJU0o2UnE4NjBBQkExYXBWVWJWcTFaZFdmMkVERFlEbjN1Z3lkeTlSYmtVSkthOHkwT1JEYU55NGNSMVJGRjhUQktHWktJb3RCVUdvQ2NCU0VJUjh3d3dSRWIwWUREVkVSRVRQUUJCMURnMGJOaHdrQ01KN29paDZBM0FEVUVZZldJb1NabVF5MmZSR2pScU5mSW5OSlhxVjhsOE9rdWdsWUtnaElpSXFJa0VVWmZhMnNsR0NJTlFSQk1FZWdEVGgveGw3WmlvTGdsRDV4YmFTcUZocFJWRk1CNGVlMFN2Q1VFTkVSRlJFb2lEb0hxZXJwN3VVbGQ4WEJNRWZnTDlNSm1zS3dGOFFCQnZBT056bzV4L2xZUWVBc0pmWlpxSlhMTnZDd2lLMHVCdEIveDBNTlVSRVJNL0EwdEpTZC9seTJFMEFONXMwYWJJMUt5dkx4Y3JLeWtNUWhBOEVRZWdwQ0VJMXdERGM2SDkvT3R6b2RMb2RYQ2lBaU9qWlBkOHNUeUlpa2lRa0pDQThQQndxbFFxQTZXRkl4VW1yMVVLcFZENVR1ekl5TWhBZUhpNXQvRmtVU1VsSkdEdDJMTzdmdjI5MExEUTBGRC8vL0xOQjJhKy8vb3BObXpZVitUNTY0ZUhoSnUvMU1sMjRjRUY5L2ZyMStNdVhMMThLQ3dzYmQrblNwZXBhclRaSUZNVmZBZHdGa0NZSWdsYS9TcHdvaWlYdS96NklpTXhaaWUycDBXcTBpTGgrbzdpYlFhVkV4UFViVUt2VnhkME1LdVgyN3QyTFJZc1dZZWZPblpETDVSZytmRGlHRGgySzFxMWJGM2ZUQUFBN2QrN0VkOTk5aDlEUVVGU3FWS2xJMTE2NmRBa2pSNDdFakJrejBLbFRweUpkbTUyZGpTTkhqdURqano4Mk9uYno1azFFUkVRWWxGMjVjZ1VhalFhOWUvY3UwbjMwQmc4ZWpEZmZmQk16WnN6QXp6Ly9qTnUzYjJQYXRHa21OeXQ5bVM1ZnZud0F3SUg2OWV1N3llWHl4cUlvQmdpQzhKb29pczBFUVNoWFlBVkVSRlJvSlRiVVpDc1VXTFIwT1N3dExZdTdLVlFLcU5WcXBLV25GM2N6cUpUVGI4S3AwV2pnNHVJQ056YzNqQm8xQ2tPR0RNRW5uM3p5MHU1NytQQmhUSjQ4MmVTeEJRc1d3TjgvWjQ4ZXJWWUw0Tm1XUWRab05BQlFxTDFqQ3JKNzkyNmNPWE1HQUhEOStuV2twS1RnMjIrL2xZNWZ1WElGQUtReUt5dXJQTitmS1ZaV1ZsSjcvZno4c0dIREJ2VHYzeDhMRml5QXA2Zm5jN2UvcUs1Y3VaSUFZQitBZzQwYU5YSUc0S3JUNmQ0U0JHR2dJQWoxWDNtRGlJaEtvUklYYWxTaUx0NUtFT0oxb21pVGtwWlczTTBwMFVTZEtPMmVLZ0lRWk56M29FQ2krRWdsaXZIRjNRd3FuZlNoUnF2VndzYkdCdlBuejhla1NaT3dmZnQyOU9qUkE0Nk9qaS9sdmhxTkJncUZBdE9uVDRlZFhjNGlYQThmUHNTY09YT2tJQVBrYkpZSlBGc3cwWWVFRi9HSEpwVktoYXlzTEFBNWYzRFE2WFRTYStEZnpUZjFaYm5mUTJGWVdWbEoxN1JxMVFwTGxpekJ5SkVqY2V6WU1mVHAwK2U1Mi84Y3RKY3VYVW9Fa0FnZ0FzQ0N1blhyK2xwWldYVVhCQ0d1T0J0R1JHVHVTbHlvZVhEanlxM0tOZXYybGNrdDNZcTdMU1dkcFFVOHkxckpldXNBUzRWYUc2TFNDbEhGM2FhU1RpdUlTUThpcjl3cTduYVFlVm05ZW5XaHZsaEhSa1lDQUg3NzdUZVVMMThlQUZDdFdqV1VLMWNPVzdkdVJjV0tGWXM4ZEtzb1huLzlkWlFybHpPcUtTcnEzOGVCU3FXQ1JxT0JVcW1VWHVjT0VZSWdGTGpwNXJPRUduMWcwUS85Vkt2VlVDcVY2TnExSzdwMzd3NEFtRE5uRGlJaUlqQnYzanpwdW0rKytRWWFqUVkvL2ZTVFZIYjU4bVdjTzNldVVQZFZxVlNJam83R3lwVXJwYktPSFRzaU96c2JLMWV1UkpjdVhlRGg0VkhvOS9FeVhidDJMUUk1QVllSWlKNURpUXMxQUhUM292aVFMNHo2OWVzM2s4bUVSb0lvMnBTMWxzKzVlUEhpMGVKdUUxRnB0SDc5ZWlrUTVFZmZFN0pqeHc3SVpNYnJzRFJ0MnZTbGhwcThUSjgrSFgvODhZZjArdTIzM3pZNFhxNWNPUncrZkJnQXNIYnRXaXhmdnR5b0RuMm9HenQyck1uM2x0dWhRNGRnYTJ1TFFZTUc0ZXJWcTFMNXdJRURBUUJ0MjdiRjlPblRvVlFxMGJ4NWMvajQrQmdzUVBEbW0yOUNGRVdrcEtSQUxwZWpiTm15Q0E4UHgrclZxd3YxZnBWS0pUSXpNL004UHlBZ29NU0VHaUlpZWpGS1lxZ2hJaXBSamh3NVVxanp6cDQ5aXlGRGhtRGV2SGxvMGFKRm9hNzU3cnZ2RUJNVGd4OSsrRUhxM1hsV3AwK2ZsaWJEeDhmL084cXljK2ZPOFBYMXhkbXpaM0hpeEFtTUdERkNHb0syYjk4K0pDWW1TdWRXcjE0ZFFVRkJSblZIUjBjalBEd2N6Wm8xZzdPenM4bjduenQzRGc4ZVBKQ0c0WTBZTVFLcHFhbll2MzgvRGg0OGlKRWpSOExUMHhOdWJtNVl1SEFodG16WlV1Qjc4dkh4d1lZTkc5QzNiMS8wN2R1M1VKL0R3SUVEb2RQcHNHYk5ta0tkVDBSRTVvK2hob2pvQmJHM3R3Y0FwQmR5VVFxbFVva2RPM1pBcDlNaFBEd2NnWUdCejNYL21UTm5Tci9uWGk2NFJZc1dhTkdpQlRJeU1uRGl4QW4wNmROSFdpd2dJaUlDcWFtcDBybXRXclZDcTFhdGpPcGVzV0lGd3NQRE1XellNTlNzV2RQay9jZU1HWU9FaEFTcDdzYU5Hd01BVnExYUJRQm8wcVFKZkgxOUFlUXNGdUR0N1kzLy9lOS9lYjZmcFV1WEdneWpLeXg3ZS90WHZxUXpFUkVWTDRZYUlxSVh4TW5KQ1FBS3ZaZUx0YlUxWnMrZWpkallXTFJzMmZLNTc3OW56eDZET1RYdnYvKyt3WEdWU2dXWlRHYXcrcGxLcFpKNlZ2S1Q5cy9DTGZrdGRxQldxMkZ0YlcxUTl1REJBMm5KNXZQbno4UEJ3VUZhZ1V5cFZDSTJOamJQK2dvYkRwL201T1JrTU95TmlJaEtQNFlhSXFJQzNMcDFDd01HRE1qM25BWU5HbURod29VQVlEQ2NxeUJ0MnJSNXJyWVZSWHA2dXRGZUxTcVZ5aWlJbUJJYkd3dTVYSjduMExPODZqcDQ4Q0FjSEJ5UWxwYUduVHQzNHJmZmZwUG11dHkvZjk5Z0tXZFQ3YTFXclpyMCtwdHZ2c0ZmZi8yVmJ6c1hMRmdBVjFkWHBLU2tRSzFXYzFzQUlxTC9DSVlhSXFJQ2xDOWZIb01HRFpKZVg3aHdBYWRQbjhiQWdRT2xKWlRkM2QwaGw4dmg1dVpXYkVPZlZDcVZ0S0NCcWMxbVUxTlQ0ZURnWUZDbVVDZ0sxVk1USFIwTkx5K3ZmUGU0VVNxVkJxRkdwVkxoMTE5L1JXQmdJRUpEUS9IdHQ5OWkvdno1K1A3NzcrSHE2b282ZGVwZzdkcTFlZGIzNDQ4L0lqdzhYSHI5MWx0dm9YYnQydExycFV1WHdzZkh4MkRZWHFWS2xhU05SZVBpNGxDMWF0VUMzeHNSRVprL2hob2lvZ0k0T3p2ajQ0OC9OaWc3ZmZvMDNuLy9mYmk0dUJpVVY2dFdEWGZ1M0htVnpaTjA3Tmd4MytQeDhmRndkM2MzS0N2TThMTzR1RGpFeGNVWnJacjJOS1ZTQ1JzYkcrbjFqaDA3a0pTVWhFNmRPaUUwTkJUVzF0YVlOMjhlckt5czhQUFBQK1BhdFd0NC9mWFg4NnhQbzlHZ1ZxMWEwdXUyYmRzYUhBOE9Ea2J0MnJXTi9tMzB2VHQzN3R4aHFDRWkrbzlncUNFaWVvRjhmWDJ4YnQwNlpHZG5GN2ozeTRzMmYvNThhWGpaZ3djUE1IbnlaT21ZVHFkRGRIUTBPblRvWUhDTlVxazA2cjE1MnQ2OWV3R2d3Qlhkc3JLeURJYTNyVjI3Rm9HQmdRYkxKK3RYZUhOemMwTmdZQ0Q2OSs4UEFMaCsvVHArL1BGSHpKa3pSd3FLQnc0Y1FISnljcjczTk1YYjJ4c1dGaGE0ZXZYcUt4M2VSMFJFeFllaGhvam9CV3JjdURGV3IxNk5peGN2R3ZSQ1pHVmxTVVBWWGhZL1B6OXBvUUQ5U214NllXRmh5TXJLZ3ArZm4wRzVRcUhJZDA3Tmt5ZFA4T3V2djhMUjBiSEExZG15c3JMZzV2YnZ2c20xYTlmRzRNR0RUWjc3ZE8rS2ZnbnFGaTFhU0wwOVQ3ZTFzR3hzYk9EajQyTzBXYWRXcTRWR295blVIQ0lpSWpJdkREVkVSTTlKcDlNaElTRUJTcVVTL3Y3K3NMT3p3NEVEQnd4Q3plVEprL0hreVJQODhzc3ZCdGRtWldVaEt5dkxhQmpiaTZMUmFKQ2Ftb3BkdTNiQndzSUNiN3p4aHNIeDdPenNQTC9rYTdWYVRKczJEYW1wcVJnOWVuU0JZU0FqSThNZ3VFMmRPaFdPam81R0s1eTkvdnJyVUNnVUp1dklhemphcVZPbkNyeC9WbFlXWW1OalVhVktGYlJ1M1JwTGxpeEJYRnljTk1jbU9qb2FBd1lNd0hmZmZmZmN5MmNURVZISndsQkRSRlFJR1JrWmlJK1B4OE9IRDZVbGlpZE5tb1NFaEFURXhjVkJyVmJqN2JmZnh0U3BVOUc1YzJmczJMRURRNFlNa2VhdzNMMTcxMmh6VGExV2kxNjllaUV4TVJGcjFxeUJqNDlQa2R1bFVxbWtmV1lPSHo2TTFOUlV4TVhGNGZidDJ3Q0E0Y09IbzBXTEZ2ajc3Ny94NXB0dlNqMDVlbGxaV1NhSHlXazBHa3liTmczSGp4OUgwNlpOOGNFSEh4VDQrU2dVQ29PaGJIa3QvN3g4K1hMb2REcnA5ZlhyMXpGNzlteDRlM3ZqOXUzYkdEMTZOT3JVcVdOd2paV1ZGYlJhTFJJVEV4RWZINC80K0hqb2REcWNQWHNXQXdjT1JHeHNyRFJVYmZmdTNYajc3YmV4Yk5reWJOaXdBZVBHalFPUTgyK2dVQ2p5WFphYWlJak1FME1ORVZFQkJnMGFoRXVYTGhtVU9UazVJVHM3RzNYcjFrVlFVQkE4UFQxUnQyNWRBTUNBQVFPd2E5Y3VUSjgrSFFzV0xJQkNvY0NkTzNlTWVnZEVVWVJLcFlKR296RzVXbGxoOU9qUkEzRnhjUUNBV2JObXdkWFZGVldxVkVHTkdqVVFHQmdJZDNkM0xGcTBDSUlnNFBQUFB6ZTROaWtwQ2VucDZVYTlSRWxKU1JnL2Zqd3VYYm9FSHg4ZnpKa3pCektaTE45MjZPZmQ1TFV4WjI3NnowbXBWR0xidG0xWXRtd1pnb0tDTUhQbVRDeGN1QkR6NTg5SHYzNzkwTGR2WDVRcFV3WUFjT2JNR1F3ZlBoeGFyVmFxeDlMU0VuSzVIUGIyOXRLL2daZVhGMXhjWEdCcGFZa2VQWHBnNjlhdGFOdTJMWm8yYllydzhIREk1WEtqd0VSRVJPYVBvWWFJcUFEdnZ2c3VBZ0lDVUtWS0ZWU3VYQmxlWGw1Rys3M2s1dUhoZ1VtVEp1SGJiNy9GNE1HRDRlVGtCRkVVMGJ4NWM0UHo1SEk1dG16WmdveU1ER2xEeXFMNjRvc3ZZR0ZoZ1NwVnFxQktsU29HcTQ4cEZBcU1Iejhlang0OXdwZ3hZMUM1Y21WTW16WU5GaFlXc0xHeHdmbno1d0VBL3Y3KzBqV2hvYUdZUDM4K1VsTlQwYXBWSzN6MzNYZFNzTkFiTm13WXRGb3R5cFl0QzJ0cmF5UW1KdUw4K2ZPd3RiWEZXMis5bFc5N2s1S1NjTzdjT1p3N2R3NkhEeCtHcGFVbGhnOGZqaDQ5ZWdBQVJvd1lnY2FORzJQMjdObFl1M1l0V3JWcWhRWU5HdUN0dDk1Q3o1NDlwWCtEeXBVcnc4UERJOSt3OWVXWFgrTEtsU3NZTVdJRTNudnZQZXphdFFzTkdqUjQ1UXM0RUJIUnk4ZFFRMFJVZ002ZE94ZjVtZzRkT3NEUjBSRUxGeTVFUkVRRU9uWHFoQ1pObWhpZFY2NWNPYU1oWVVXUjN6TE9TVWxKT0gvK1BIcjA2SUVQUC93UUFKQ2NuSXdUSjA0QXlGbE00TFBQUGtPalJvMEFBQ2twS1ZpOGVERXlNek14ZE9oUURCZ3d3R1JvMEdnMEJwUHdyYXlzNE9mbmh4RWpSaGlzZEdaS1RFd012di8rZS9qNysyUE1tREVJQ2dveVdsSzZWYXRXYU5HaUJRNGNPSUI5Ky9ZaE1qSVN2WHYzeHRpeFl3djNvZnpEMXRZV3djSEJXTFJvRVVKRFEyRm5aNGVoUTRjV3FRNGlJaklQUW5FM2dKNWQvZnIxbThubDhoMmlLTm9JZ3ZEQnhZc1g5eGQzbTRoS2lxbzE2emVIcGJEZHdkN2VJM2pSLzlBOHdML2dpMHFoR3pkdXdOdmIyNmhjclZiRDB0TFNxUHpxMWF1d3RiVkZqUm8xQ3F4Ym85RkFwOVBCMHRJU2dsRDQvNXhvdGRwOE4vRXN5Yzc4ZlI3RFI0OUg0dVBIS1JEeGJreGsyTkhpYmhNUkViR25ob2lvVkRNVmFBQ1lERFFBVUs5ZXZVTFhMWmMvMjM5Q3pEWFFFQkZSeVpYL3pFOGlJaUlpSXFJU2pxR0dpSWlJaUlqTUdrTU5FUkVSRVJHWk5ZWWFJaUlpSWlJeWF3dzFSRVJFUkVSazFoaHFpSWlJaUlqSXJESFVFQkVSRVJHUldXT29JU0lpSWlJaXM4WlFRMFJFUkVSRVpvMmhob2lJaUlpSXpCcEREUkVSRVJFUm1UV0dHaUlpSWlJaU1tc01OVVJFUkVSRVpOWVlhb2lJaUlpSXlLd3gxQkFSRVJFUmtWbGpxQ0VpSWlJaUlyUEdVRU5FUkVSRVJHYU5vWWFJaUlpSWlNd2FRdzBSRVJFUkVaazFoaG9pSWlJaUlqSnJERFZFUkVSRVJHVFdHR3FJaUlpSWlNaXNNZFFRRVJFUkVaRlpZNmdoSWlJaUlpS3p4bEJEUkVSRVJFUm1qYUdHaUlpSWlJak1Ha01ORVJFUkVSR1pOWGx4TjRDSTZHWFNhclNJdUg2anVKdEJwVVRFOVJ0UXE5WEYzUXdpSW5vS1F3MFJsV3JaQ2dVV0xWME9TMHZMNG00S2xRSnF0UnBwNmVuRjNRd2lJbm9LUXcwUmxVbzZRVXlRUVlqWGlhSk5TbHBhY1RlblJKTUJNaHM1ckFGQW9ZRlNCK2lLdTAwbG5pZytVb2xpZkhFM2c0aUljakRVRUZHcGRPOVdlRXpsbW5YN3l1U1dic1hkbHBMT1dvNEdWaGJDWkVDMEVrVk16dGJnY25HM3FhVFRDbUxTZzhncnQ0cTdIVVJFbElPaGhvaEtLOTI5cUdzUkFDS0t1eUVsWGFOR2pVUkJFRlNpQ0ptTkpjS3VYNzEwckxqYlJFUkVWQlJjL1l5SWlJaUlpTXdhUXcwUkVSRVJFWmsxaGhvaUlpSWlJakpyRERWRVJFUkVSR1RXR0dxSWlJaUlpTWlzTWRRUUVSRVJFWkZaWTZnaElpSWlJaUt6eGxCRFJFUkVSRVJtamFHR2lJaUlpSWpNR2tNTkVSRVJFUkdaTllZYUlpSWlJaUl5YXd3MVJFUkVSRVJrMWhocWlJaUlpSWpJckRIVUVCRVJFUkdSV1dPb0lTSWlJaUlpczhaUVEwUkVSRVJFWm8yaGhvaUlpSWlJekJwRERSRVJFUkVSbVRXR0dpSWlJaUlpTW1zTU5VUkVSRVJFWk5ZWWFvaUlpSWlJeUt3eDFCQVJFUkVSa1ZsanFDRWlJaUlpSXJQR1VFTkVSRVJFUkdhTm9ZYUlpSWlJaU13YVF3MFJFUkVSRVprMWhob2lJaUlpSWpKckREVkVSRVJFUkdUV0dHcUlpSWlJaU1pc01kUVFFUkVSRVpGWlk2Z2hJaUlpSWlLenhsQkRSRVJFUkVSbWphR0dpSWlJaUlqTUdrTU5FUkVSRVJHWk5ZWWFJaUlpSWlJeWF3dzFSRVJFUkVSazFoaHFpSWlJaUlqSXJESFVFQkVSRVJHUldXT29JU0lpSWlJaXM4WlFRMFJFUkVSRVpvMmhob2lJaUlpSXpCcEREUkVSRVJFUm1UV0dHaUlpSWlJaU1tc01OVVJFUkVSRVpOWVlhb2lJaUlpSXlLd3gxQkFSRVJFUmtWbGpxQ0VpSWlJaUlyUEdVRU5FUkVSRVJHYU5vWWFJaUlpSWlNd2FRdzBSRVJFUkVaazFoaG9pSWlJaUlqSnJERFZFUkVSRVJHVFdHR3FJaUlpSWlNaXNNZFFRRVJFUkVaRlpZNmdoSWlJaUlpS3p4bEJEUkVSRVJFUm1qYUdHaUlpSWlJak1Ha01ORVJFUkVSR1pOWVlhSWlJaUlpSXlhd3cxUkVSRVJFUmsxaGhxaUlpSWlJaklyREhVRUJFUkVSR1JXUk9LdXdGVU9BMGJObXdxazhrbTVDNFRSZEZKRUlSbUFDeEVVVHduQ0VKQzd1TnF0WHAyZUhqNDZWZmFVQ0lxMGZ6OC9Ecks1ZkpOVHhYTEFkZ2g1NzhKbVFBMHVROXF0ZHIrVjY1Y0NYMUZUU1FpSWlveWVYRTNnQW9uT3pzN3NreVpNdS9rTGhNRUlmZnZyNW00cHY4cmFCb1JtWkgwOVBRL25aeWNWSUlndU9WeFN0bmNMMFJSVEV4T1RqNzRDcHBHUkVUMHpEajh6RXpjdUhFalhhZlRiUVFBVVJUelBFOS9US2ZUYlkyS2lrcDdOYTBqSW5NUkV4T2pFRVd4ME04U1VSUi91My8vZnZhcmFSMFJFZEd6WWFneEl6cWRiclgrZDFOZlJuS1hpYUw0NjZ0cEZSR1pHNTFPdDBIL2UwSFBFZ0JiWGtHVGlJaUluZ3REalJteHNMQzRMb3BpWE81aFowOFRCQUdpS043WGFEVGhyN0JwUkdSR0ZBckZQVkVVd3dwNmxnQzRxTkZvYnIreWhoRVJFVDBqaGhveklwUEpVZ0FjMHI5K3FtY205NmxYTEMwdGsxNWR5NGpJbktoVXFnd0FWL1N2ODNxV2lLSVlKcFBKa2w5cDQ0aUlpSjRCUTQwWnVYRGhRamFBczZJb3F2STVUU09LNHFXd3NERE9weUVpazJKaVloU0NJSndEb01qckhGRVVWWUlnWExweTVVcm1LMndhRVJIUk0yR29NUytpVHFjN0F5QXh6eE5FTVUwUWhJTUFkSyt1V1VSa2JuUTYzUWtBMGpMd29pZ2E5TklJZ3BEMnp6bEVSRVFsSGtPTm1YbjgrSEVrZ0ZqOVdQamNYMFQrS1h1b1ZDb3ZGRnNEaWNnc3BLU2tSSXFpR0cxcVhzMC9jL1B1cHFTa1JCWkQwNGlJaUlxTW9jYk0vTE8wNnM1OFR2a3RJaUlpNDFXMWg0ak1VMHhNakFMNXJHd21DTUxHZjg0aElpSXE4UmhxekpCU3FYeDZOM0NKS0lxcjh6cEdSSlNiVnF2ZDlzL2NHYW5zbjE0YXRVS2g0TEx3UkVSa05oaHF6RkJFUk1ROVVSVFBQUDFGUktmVG5RMExDNHNweHFZUmtSbTVjdVZLQW9CUUU0ZitpSWlJZVBpcTIwTkVSUFNzR0dyTTF6b1RaZnpMS2hFVlZjalRCVHFkYm1OVEhIL1FBQUFnQUVsRVFWUnhOSVNJaU9oWk1kU1lLYVZTdVVjVXhTZTVpdEoxT3QzaFltc1FFWm1yVTZJb0pncUNvQjk2bHFqVDZhNFVmQmtSRVZISndWQmpwaFFLUmFvb2lpZjFYMFFBWEVhdTVWbUppQXBEcVZTbUFUaVRxK2lNV3EzT2M5bDRJaUtpa29paHhreEZSMGVuQzRKd1FoUkYzVDgvWVZldVhIbGMzTzBpSXZNU0VSR1JLWXJpQlFEYWY1NGxGeUlqSTU4VWVDRVJFVkVKSWkvdUJ0QXowK2wwdW1zeW1Td2RnQ1dBU3dDMHhkd21JakkvSW9ETG9paW1BckJDVHE4dk4rOGxJaUt6d3A0YU01YWVubjRjd0IxQkVPSXpNek5OcldCRVJGU2d0TFMwUHdGRUM0SVE5OC92UkVSRVpxVkU5dFJVckZIUHk4cFNYcU80MjFIUzZRQ290TGd0aWpwYmxjeXVYdFU2RFl1N1NTV2VVcW04RTMvbit0M2liZ2U5R255V0ZJNE9nRUlqM3BKQnRORlpPVFRpczZSZ2ZKYjg5L0I1UWk4TG55Y3ZobER3S2E5VzFhb05xOEpHWEEwQmRZcTdMV2JDNnAvL1ZSVnJLOHpIUFdRTDc4ZkVjRCtmMHE1U3pmcWVsbkpoUFo4bGhTVENRc3paOGtwVDNFMHhFM3lXL0lmd3V3bTlaSHlldkFBbHI2ZkdCbFVob0k0QXdjUE8xaFlXY292aWJoR1ZBbHFORnRrS0JYU2lhQU1iVkFYQUIwY3Bad2w0OGxsQ0x4cWZKZjlSL0c1Q0x3R2ZKeTlXeVFzMS83Q3p0Y1dvNFVQaDYrTmQzRTJoVWlEaStnMHNXcm9jS1dscHhkMFVlc1g0TEtFWGljK1MvelkrVCtoRjR2UGt4U3F4b2NaQ2JnRmZIMjgwRC9BdjdxWlFLV0ZwYVZuY1RhQml3R2NKdldoOGx2eDM4WGxDTHhxZkp5OE9WejhqSWlJaUlpS3p4bEJEUkVSRVJFUm1qYUdHaUlpSWlJak1Ha01ORVZFaHhjYkdZdnIwNlVoS1Nub2g5VzNhdEFtWExsMTZJWFc5Q2xxdEZrcWxFcUlvRm5kVGlJaUlESlRZaFFLSWlFcWFwS1FrN055NUUvMzY5WU9MaXdzQUlETXpFMy8vL1hlQjF6WnAwZ1FPRGc0R1pjSEJ3ZWpWcXhjYU5Xb0VBRWhKU1NsMFc4cVdMUXU1UE9jUnJsYXJvVmFyRFk3TFpETFkyTmdBQUhRNkhYUTZuVkVkTXBrTU1sbmgvN2ExWjg4ZVRKczJEZXZYcjRldnIyK2hyd01BalVhRER6LzhFQjkrK0NHNmQrOXVjT3pXclZ1WVBIa3lmdnp4UjFTdVhMbkF1bTdldkltNHVMZ2kzYjl1M2Jwd2MzTXIwalZFUkdRK0dHcUlpSjVEZkh3OHhvd1pVK0I1YTlhc2daK2ZYNzdudEd2WHJ0RDNYYmx5cFJTR2xpOWZqbFdyVmhrY2QzVjF4YjU5K3dBQU0yZk94TTZkTzQzcWFOdTJMWDc2NmFkQzMvTjUvUDMzMzRpT2pvYXpzN1BSc1FvVktpQTVPUm16WnMzQ3NtWExDcXhyNjlhdCtQMzMzNHQwLzFtelppRW9LS2hJMXhBUmtmbGdxQ0VpZWdGeWg0emNvcUtpOFA3Nzd4ZTZuczgrK3d5dFc3Zk84L2lqUjQvdzFWZGZHWlU3T0RoZzRjS0ZBSUF0VzdiZzNMbHpCc2RkWEZ6dzZhZWZTcS9YcmwxcnN2N3IxNi9qNU1tVEpvOUZSa1lDQUhidTNJbFRwMDZaUEtkTGx5N3c4UEF3S2o5dzRBRHM3ZTNoNU9TRTMzNzd6ZWk0bjU4ZnJsKy9qczJiTjBzOVVIbzJOamJvMHFXTFFabVRreE5DUTBOTnRpRzNPM2Z1b0YrL2ZnV2VSMFJFNW8yaGhvaW9BRmV2WG9Vb2lyaHo1dzZBbk9GUDZlbnBzTEd4Z1NBSVJhcnIxcTFidUh6NU1vQ2NZV09Sa1pINDdiZmZVTDkrZlFDQWg0Y0h2TDN6M3RqUHpzN09aTGxjTHBkNmd2Nzg4MCtqNHc0T0R1alJvNGYwZXRldVhTYnJ1WGJ0R3BZdVhRcHJhMnVqOTZiVmFxVnJUUjFUcTlWbzBxU0pVYWhKVDAvSHdZTUgwYjE3ZDRTRmhlVVpxSUNjWHFlbk9UczdHNFVhUVJEeS9DeHlzN2EyTHZBY0lpSXlmd3cxUkVRRkdEUm9rTUdjbFcrKytRWUFVTDE2ZFh6Ly9mY0FnQXNYTHVEeDQ4ZEcxejU2OU1qZzlibHo1ekIzN2x6cDlhbFRwM0RxMUNtTUdERUNRRTdvT1g3OGVKNXRTVXhNZlBZM1VnVHIxcTFEelpvMURjcENRME14YmRvMHJGeTUwbWhPemY3OSt6Rmh3Z1NUZFlXR2hrS2hVS0JuejU2b1hMa3krdmZ2Lzl6dDAycTF1SEhqUm9IbjNiOS8vN252UlVSRUpSOUREUkZSQWZSelU5YXVYWXQxNjlaaHpabzE4UEx5Z29XRmhSUmFWcTFhWmJMWDV1bVZ3bnIzN28zZXZYc0RBRnEzYm8xZXZYcGg2TkNoQUlBRkN4WTgwM3dSQUZDcFZGSVlLa2xmNUpWS0pkYXRXd2NQRHc5cEVZQ1ltSmhDQlJJQUtGZXVISm8xYTJaVW5wcWFLbjJPUkVSRUREVkVSQVVvVjY0Y0FPQ3Z2LzRDQU5qYjIwdGwrbEN6Wk1tU0Z6S25ac0tFQ2VqYXRhdjArdDY5ZTVnMGFSSysrKzQ3ZUhwNklqMDlIZHUzYjBlbFNwVU1yc3ZJeU1ENDhlTUI1S3cwNXVUa1ZJUjNhRXl0VmtPcFZCcVVhVFNhQW84OWJldldyVWhLU2pJWWtuYjY5R2tzWHJ5NFVPMm9WNitleVZEajZPaUlwVXVYRm5oOVhGd2NKa3lZVUtSVjNvaUl5UHd3MUJBUkZjTE5temNSRXhNREFKZytmVHBHang2TnVuWHJ2dlQ3Wm1kbjQrclZxMUFvRkFCeUFwV3BpZS9PenM0NGVQQWdBR0Rod29YWXUzZXZ3ZkdpenYzcDI3ZHZuc2NHRGh4WXFEcVNrNU94Y3VWS28zTDkwczdQYXZUbzBSZ3hZZ1RLbGkxYjRMbmUzdDQ0YytiTU05K0xpSWpNQTBNTkVWRWgvUEhISDNCeGNVRlNVaEprTWhtR0RoMktGU3RXU0dIaHpKa3ppSStQTjdydTZUazFUNHVJaU1DNGNlT2s1WnhuelpxRkgzLzhVVHF1SDc3V3IxOC9vMkF5ZHV4WXZQUE9Pd1cyWGF2VkZybW5Zc3lZTVVZVC9zK2RPNGVRa0JDTUhEa1NucDZlQnNmQ3dzS3dZY01HZzdKNTgrWkJGRVYwN05qUllKUFJaeGwrdG1USkVtemF0S2xJN3lFdk0yZk9SSnMyYlY1SVhVUkVWREl3MUJBUkZlREpreWZZdW5VcmV2VG9nZlhyMTJQOCtQRll1SEFoaGcwYmhoOSsrQUVBc0g3OWVnaUNBSVZDQVNzckt5bEVQRDJuNXY3OSt6aDY5Q2hPbkRpQmpJd01uRGx6Qmg0ZUh1alFvUU1Bb0dmUG5xaFhyNTUwZm54OFBCWXRXb1RQUC84Yzd1N3VCblVWdHFkSXE5VWFMWk5ja0taTm14b3RGSkNlbmc0Z1p5UFJweGNLVUtsVVJuWGN2SGtUbzBlUGxucTQ5SjVsK05scnI3MW1NS1R1eElrVE9IdjJMSVlORzFia0ZjNmVmbDlFUkdUK0dHcUlpQXF3YXRVcTJOdmJvMlhMbGxpL2ZqM2tjamwrK09FSG5EaHhBdmIyOWdCeTV0VFVyMThmM2JwMVErZk9uZkhGRjE4QUFESXpNM0gyN0Zsa1pHUUF5RmxWYk51MmJTaFhyaHdzTEN6dzdydnZZdno0OFVoSVNBQUF2UEhHRzJqYXRLbDA3eHMzYm1EUm9rVjQ3YlhYOHYweXJsS3BzSC8vZmdDUWxwN1d5OHJLZ28yTnpZdjdRQXBweXBRcHFGdTNyclIvanQ2ekREOXIxS2lSd1p5bG5UdDNvbkhqeHZqNDQ0OWZTRnVKaU1pOC9TZEN6YnAxNitEbDVmVkNoaHZzM3IwYmpvNk9hTldxVmI3bmJkeTRFZmIyOXVqYXRTdnUzNzl2TkZTanFCUUtCZVJ5ZVpILzJpcUtJbEpUVTZWSnpibXBWQ3JvZExvOHYreG9OSm9pMzY4d0lpTWpZV05qZzZwVnF4cTE1OXExYTZoYXRlcHpUM0ltZWxHeXM3UHgyMisvWWNpUUliQ3dzSkRLN2V6czBMNTllMFJGUlVsbEZoWVcrUERERC9ITEw3K2diOSsrc0xlM3g3VnIxN0I0OFdJOGV2UUl2Ly8rTzlxMGFZUFdyVnVqV2JObWFOZXVIUndjSENBSUFwS1Rrd0hrYkNxcDd4RUJjZ0tKL245emw1Y3BVOFpnU0ZsbVppYm16SmtqbmFzUFcwRE9JZ0tGbVgrUzIvNzkrM0hod2dXRHNxdFhyd0lBRGg0OGlQRHdjSU5qK28wNWM4dXJKeWs1T2Rsb2M5QzhlSGw1R2ZVS1JVVkZJU29xQ29HQmdRZ0pDU2xVUFpVcVZVTExsaTBMZFM0UkVabWYvMFNvMmJ0M0wvejkvVjlZcVBIeThpb3cxSnc4ZVJLT2pvNXdkM2ZIOE9IRE1XUEdETFJ2MzE0NnJsYXI4OTF2d3MzTnpTQlFqQnc1RWo0K1B0SmVGcm5GeHNaaXdvUUptRHAxS21yVXFHRndiTmFzV1RoMzdoeFdyMTV0RkJSV3JGaUJQLzc0QXl0V3JFQ0ZDaFdNNnYzaGh4OFFHUmtwRGF2UlV5cVZTRWxKeWZmOU96czd3OUxTMHVTeFNaTW1vV2JObXRMK0hucEpTVWtZTkdnUVpzeVlnVTZkT3VWYlA5R3JZbXRyaTJiTm1xRm56NTY0ZnYxNmdlZS84ODQ3V0w5K1BXYk5tZ1daVElaOSsvYWhUWnMybURkdkh0emQzWTJHa09uZHZuMGJGaFlXc0xDd1FHQmdvTkh4cDNza2R1M2FoWW9WS3dMSUNUUWVIaDdZdlhzM0FPT0ZBaElTRXRDa1NaTTgyeHdXRmdhMVdtM1FRN1JxMWFvOHoxKzNibDJleDdSYUxYUTZYYjV6ZUtLam96Rmh3Z1NURzN6bXBsQW8wTDE3ZDZOUW8rOTVPblBtVEtFV0FWQW9GT2pXclJ0RERSRlJLZmFmQ0RXbS9QcnJyM21PNlg3MzNYY3hac3lZNTZyZnlzb0tXcTBXVFpzMlJmdjI3VEZod2dRNE9qcEtTNU5HUjBlamQrL2VjSFoyTnJvMk9Ua1pJU0VoU0UxTmxjYmpCd1FFWU9QR2pRZ0lDSkRDZ3AyZEhYeDlmZUhvNklpVWxCU01HalVLR3pac01QZ0xiZS9ldlhIZ3dBRjgrZVdYV0w1OHViUUQ5L1hyMTdGdTNUcTBiOS9lWktDNWMrY09kdTdjaWU3ZHUwdGY1Q3d0TFZHclZpMmNPbldxd005bnc0WU44UGIyUmx4Y25ORXh0VnFOckt3c3hNYkdHcFRyaDk4OGZ2elk2Rmp1SlhTSlhyVWZmL3l4MFBNMnlwUXBnMm5UcG1ISWtDSHc4UERBbWpWcjRPZm5WK0IxdDI3ZFF2WHExYVg3VEpreUJkN2Uza2JuUlVSRVlPYk1tUVpsVDU0OHliTW5Kak16RTNGeGNlamV2WHVlOTc1NDhTSldyRmlCMDZkUFMyVWhJU0Y1YnI2NWZ2MTZvNkNoZC8zNmRienp6anVZTW1WS3ZrRUtBSUtEZy9QOWJEcDM3bXl5dkg3OStqaDU4bVMrZGV0bFptYmlqVGZlTVBtY0l5S2kwdU0vRzJyVWFqVVVDZ1VHRGh4bzhHVmw5ZXJWUnZzdlBBdExTMHVvMVdySVpESk1tVElGenM3T2FOQ2dnY0U1Y3JsY1dvSTFOLzBYZ1JNblRpQWxKUVZaV1ZudzhQQkFseTVkY09iTUdjVEZ4YUZTcFVwd2MzT0RyNjh2SEJ3Y01IdjJiQXdZTUFBVEowN0UvUG56cGIrU1ZxdFdEVE5tek1EeTVjdVJscFlHT3pzN3BLZW5ZOXk0Y2ZEeDhjR2tTWk5NdG4vKy9Qa1FCQUc3ZCsvRzd0MjdvVktwNE9MaWdqLysrQU1CQVFFSUNRbkJwVXVYOE1NUFAyRFpzbVZTTDFCRVJBU21UWnVHc21YTElqTXpNOCtWbVdKalkzSGl4SWs4N3oxLy9ueURzbDY5ZW1IY3VISDVmT0pFTDA5UkpxSmZ2WG9WV1ZsWkdEeDRNSll2WDQ1ang0NmhYcjE2QlM2cGZQVG9VYnoyMm12U2F5OHZMNU9oSnZjUU5MMWJ0MjRaRGVmVU8zVG9FSFE2bmRIeko3ZTB0RFRwRHl6ZTN0N28zNy8vTXc4QmpZK1BSMXhjbkRSc3JyamR1M2NQQUo1N0NEQVJFWlZzcFRiVW5EMTdWaG9pbFo2ZWpydDM3MHFUYUhOdjVOYXZYeitEbmcxVFM0WnFOQnBwOVI2RlFvSDA5SFJFUlVXaFhMbHlPSERnQUI0OGVHQjB6ZTNidDZGU3FhUXg3Z0N3ZVBGaWZQNzU1OUlYZm8xR2c5ZGZmejNQOXpCaXhBak1tVE1IRnk5ZXhMaHg0K0RzN0l6SGp4K2pXN2R1bURwMUt0NTg4MDNwWEI4ZkgzeisrZWRZdkhneHpwNDlpOWpZV0N4WXNNQ2d2dmZlZXc4QW9OUHBvRktwa0pDUVlEQWtiOWV1WFhCMmRzYW1UWnR3NnRRcExGKytISTBhTlVKc2JDejY5T21EbmoxN0FzajVTM1RObWpWeCt2UnAyTmpZb0VtVEpsS0kwdTlrWHFaTUdkaloyV0hObWpWRzcydml4SW1vVktrU2hnd1pZbENlbEpTRU1XUEc0TFBQUGtPTEZpME1qcFV2WHo3UHo0bW9PR1ZtWmdJQWpoMDdob1VMRitMS2xTdjQ2S09QTUhMa1NBaUNnT0RnWUVSR1JtTEVpQkdvVmF1V2RKMVdxNFZhcllZZ0NMaDY5U3J1MzcvL1RNTXVIejU4aUR0MzdxQmp4NDVHeDBSUnhMWnQyMUNwVWlXakhwSGNJU3NoSVVINi96RS9QNzg4ZTA5c2JXMEJRTm96eHhUOTBzMCtQajVGZXlNdnllSERod0hBWUVVNUlpSXFmVXB0cUZtMWFwVTBxVldoVUNBcEtRa1hMMTRFZ0VMdFFwM2I0OGVQRFhZRUR3OFB4OEdEQjlHclZ5L29kRHBFUjBjYlhaT1ZsWVdzckN5anZSalVhalVBSURFeEVUVnIxa1J3Y0xEUnRkMjdkNGRNSm9OR284SEhIMytNNDhlUEl5TWpBdzRPRGxpMmJCbXFWS21DVnExYUdVM2s3OSsvUC96OC9PRHY3dzhYRnhkODlkVlhCdlhxZERyOCtPT1BDQXdNTkFvTlFNNXd0a3VYTG1IKy9QbG8zNzQ5cksydEVSRVJnUmt6WnFCaXhZcG8xcXdaYnQ2OGlkcTFheU16TXhQYnRtM0RtMisrQ1lWQ0FXdHJhNGlpaUpNblQ4TFMwaElPRGc2d3NMQ0FuNThmTGwrK0RCOGZIMWhaV1FISVdiSzJZc1dLUmwrY01qSXk4TVVYWHlBd01CQTFhdFFvOG1hQlJNWGgwS0ZEQUhLV2RHN2F0Q21XTGwyS2dJQUFBTURnd1lOUnNXSkZ6Smt6Qng5ODhBR0dEeCtPMnJWcjQ2Ky8va0o4ZkR5VVNpWGMzZDJ4YU5FaTFLcFZDMzUrZnRJZlNRWVBIbXp5Zms4dkViMXo1MDRBUU51MmJiRjM3MTVZV0ZqZzlPblRzTGUzeCtiTm0zSHQyalZNbmp6WmFJNkxpNHNMTGw2OGlBVUxGdUQ0OGVNSUNnb3E4TDM2K1BoQUpwTmg5dXpaYU4yNnRWR2RpWW1KMkxWckYzeDhmT0RpNGxKZ2ZaOTk5bG1CYzJvS0l6bzZHcXRYcjRhRGd3UHM3T3lrWjgydFc3ZHc1TWdSQkFRRXdNdkxxMUIxRVJHUmVTcTFvVVlmRmhJVEU5R2hRd2YwN05uVFlCNUlXRmhZb2V2NlAzdm5IUmJGMWYzeHp5NVZwU3BXN0JFYmRqRnFZdS9SUktQR2tvakdhQ0wyaGpGWWlSS05vTWFDR0VWc2lCZ3Jka1ZSWThmWVJXTUJCUVU3VWdTV3R1ejgvaUE3UDRiZHBhakphNW5QODd6UHUzdm56cDA3eEptOTU5eHp2cWRreVpJRUJ3ZVRscFpHNzk2OTZkeTVNMlBIanFWSWtTSVVLMVpNN3psTGxpemgzTGx6ckZxMVN1L3hzTEF3cWxldmpscXQxam0yWmNzV2podzVJdTZNUUhhZVQwNjBZU3FCZ1lGaWlJcFNxY1RKeVFrQUJ3Y0hxbFNwUW1abXB1aGRWYXZWZUhwNlVxZE9IYjc2NmlzZzI4akt5c29TRmREUzB0S29VS0VDQnc4ZTVPTEZpMlJrWkpDWW1FakpraVVaTTJhTWVNM3AwNmVUa1pIQjZOR2pXYlZxRmY3Ky9oZ2JHNk5XcStuYXRhdG9iS1dscFRGcDBpUWNIUjFadUhBaEdSa1pIRDU4R0Nzcks3SFlZTTc3RGdnSTRQdnZ2MmZXckZrb0ZBb21UcHhZYU5VbUdabi9rbWJObW5IaHdnV21UcDJxZDRmajg4OC9wMW16WnZqNys5T3JWeTh1WGJyRW9VT0hNREl5b2wyN2RyUnMyWkxBd0VDbVRKa2lPYy9WMVZXdmhQT2RPM2RZdUhDaCtQMnZ2LzZpUllzV1ZLbFNoWEhqeHZIdzRVTXNMQ3lZUEhreW9hR2hPRGs1MGIxN2Q1MXhYRnhjOFBUMDVPalJvemc2T2pKMDZOQjg3N1Y4K2ZLNHU3dXpidDA2QWdNRDBXZzBrdU9tcHFZMGJOZ1FOemUzZk1jQ0dESmtTSjdHaHBlWFY0SEdLVjY4T0NFaElXUm1aa3FNUGlzcks3cDE2NmJqNEpHUmtaR1JlZjk0YjQwYUxTZFBubnp0TVpSS0pYWjJkaHc3ZGd5MVdzM1RwMCs1ZmZzMm4zNzZLWnMzYjJidjNyMXMyTENCdFd2WGN2YnNXWHg5ZmJHMHRCVERVaUE3QkVLajBkQ3hZMGN5TXpNSkRnN215eSsvcEhQbnpwUXNXVkp5dmVmUG43TjU4MmFKbkdwd2NMQzRBTW1KSUFpU3duWVdGaGFpaHpRd01CQnZiMjlST2xYN1k1L3pSOS9YMTVlZE8zZUt1VDNObXpmbjU1OS9adkRnd2V6ZHU1ZXpaODh5ZmZwMERoNDh5TEZqeC9EdzhHRGx5cFVZR1JuaDYrdEx5WklsNmRxMUt5ZFBucVJCZ3daOCt1bW50R3JWU2h6ZjNOeWNCUXNXTUd6WU1CWXZYa3hrWkNRUEhqekExOWRYNSsrY21aa3BGdkRyMHFVTDA2ZFA1OXk1Yzh5Yk42OUFpZFl5TXY4MkRSczIxSkU1L3ZUVFQvbmtrMC95M0hHd3M3Tmo0c1NKQUxSdTNWb01pZElTR0JnbzV1MlVLMWRPNXhvNWNYSnk0cHR2dmhHLysvajRpRFZ3ZHUvZWpTQUk0bHc2ZGVwRVNrcUszcms1T0RqZzUrZVgxKzNxNWZQUFArZnp6ejh2MURsang0NWw3Tml4a252STZ4NjFGR1QzQ01ER3hrWVVPZENxcndFR0ZSaGxaR1JrWk40LzNudWpadCsrZlVCMjNIdFFVSkRPamtkaE9ISGlCSkNkTHpOdDJqUzJidDFLZW5xNmFMeGtaR1NJeWJFV0ZoWVMyZVBWcTFkVHFWSWxPbmJzeVByMTZ6RXhNYUZWcTFhc1c3ZU9nd2NQU3E2akZRcnc4UERnNWN1WFFIYk1lMHBLQ2ovKytLUFlyM256NW5UcDBrWE1sUUhvMGFNSE0yZk8xRHYvckt3c2dOY082NW94WXdhQ0lOQzFhMWRjWEZ6bzFxMGJrWkdSREJvMFNLOXNkdjM2OVJrNWNpUkxseTZsV0xGaS9QNzc3MVN2WGwzdi9MVGhMRTJiTm1YVHBrM01uajFia3ZNa0kvTTI4cnJQVkdHRUNISmpibTR1cVRXVmN5NG1KaVlmbkdxZ1ZoWmJSa1pHUnViRDRyMDJhdTdkdThmVnExZXh0YlVsTEN5TVBYdjJFQjRlTGpFTUNyb1l5Y3JLNHRTcFUxaFlXTkMyYlZ2Q3c4UHg5ZlUxR0RwaGEydExjbkl5YXJXYTJOaFlidCsremNDQkE0RnN6MjZWS2xVd01qSkNvOUVZRkFzWVBIaXdhSWljT25XS3FLZ29SbzBhSlI2M3RMVEUzTnhjOUxibXB3Nm16ZWNwNkFMcXM4OCtJeU1qZytUa1pEcDI3RWhHUmdaR1JrWW9sVXJDd3NLSWpZMHRVSno2eFlzWHhRSjVaY3FVb1hidDJpUW5KK3NvdjkyNmRRdU5Sa05RVUpEWTFyWnRXeTVmdm95eHNiR3NYaVFqSXlNakl5TWpJNk9YOTlxb1diVnFGWTBhTmVMbHk1YzRPVG5oN095TWg0Y0hOV3JVUUsxV28xQW94TG90K2FGZGdOZXNXUlBJTGt4cGJHek1qaDA3eU1yS0lpRWhnYlMwTk5ScU5Ra0pDVmhiV3dQWmlsNTc5dXdSalNISVRyYXRWYXNXOSs3ZG8xYXRXanFoV0VPR0RNSGMzRnl5aUgvdzRBSDI5dlo2WlZzYk5td0k1Qjlxa1pxYUNpRHg2dWJGNk5HamlZaUlZUHYyN1l3Wk00WmJ0MjZKdTBySGpoMERzb3VDYXBrN2R5NmVucDRBVksxYVZaUm0zcjkvUHgwN2RxUmp4NDVNbmp5WkkwZU80T0RnSUZHR2cvL1A3OG5kRGpCNzltelpxSkdSa1pHUmtaR1JrZEhMZTJ2VTNMeDVrOE9IRHpOMzdseXhNdmFYWDM2Sm5aMGR6WnMzWjhtU0pWaFlXT1JaOVRvbjY5YXRvMU9uVHR5OWV4ZkkzbkhvMGFPSEtHR2NNK205ZmZ2MnpKbzFDOGd1WXJseDQwYTZkKyt1WTB4VXJWcVZSbzBhNGV6c3JITzluUEhuT2VuVnF4Y3RXclFRNC9QelE1dkhvLzBNMlhWZ3RBcHdLcFhLb0dIWHJWczN6cDQ5eSs3ZHUrbmV2VHVXbHBZY1BIaVFyS3dzOXUzYlI2dFdyZWpTcFF0cXRacVpNMmZTdlh0M01YVE8wdElTWTJOajd0Ky96L3o1ODJuWHJoMVBuanpCMk5pWXZYdjNzbmp4WXAzaWVhTkdqU0kwTkpUbHk1Zm5XVk5EUmtaR1JrWkdSa1pHSmlmdnJWSGo2ZWxKaFFvVmFOZXVuV2pVQUxSbzBRS0F4TVJFY1RjbFAwNmZQazE0ZURnZUhoNFMxYUhGaXhjVEdCaklsU3RYK09XWFg5aTJiUnVYTDE5bXpwdzVsQ3RYRHFWU3llTEZpMGxQVCtmYmI3L1ZPL2J6NTg4cFdiSWtvMGVQTHRCY2xpeFp3dlBuend2VXQxR2pScEp4VDU4K3plWExseGt3WUlBb2VSb2FHcXBYa2hyZzZ0V3IzTHQzajZ5c0xDNWZ2a3hrWkNRQTE2NWRJelkybHBFalIrTGc0RUI2ZWpvelo4NmtUcDA2T29tOS92NytRUFl1a1ZaOTd0eTVjenB5MUdxMVdwVGdQbno0c0d6VXlNakl5TWpJRkFLdENOQ2JMb2VRa0pCQVVsTFN2eTZMbnBLU2dvbUppYmcrTVVSZ1lDQzFhdFVTbzFSa1pMUzh0MGFOdGJVMVE0WU1rU3ljYzNMejVrMHhsTXdRVjY5ZTVlVEprelJxMUloUFB2bEVVamdQRVBOaVNwY3VUWTBhTmJDenM4UGMzRnlVV0s1UW9RSVJFUkg4OE1NUGVkWnNVQ3FWK1Q3RU9mc1dsRHAxNm9nRjV4SVNFdmpqanorb1g3OCtMaTR1WXAvYXRXdHo4K1pOeVhuYTJoQXpaODRrUFQyZDFOUlVwaytmTHJZM2JOaVFQLzc0UStmdllZams1R1FtVEpoQVNrb0swNlpOWTlhc1dVUkhSMU9sU2hXeGo3WVdUN2R1M1FnT0RtYmt5SkVGRGcyVWtma3Z5TXpNL0orb2FUMTkrcFRVMUZTOW9hZi9LOExDd3FoWnMyYUIveDZYTGwzaXlwVXJEQmt5Uk85eGJTN2RGMTk4VWVCM0lXUy8xeFl0V2tUdjNyMnBWNjllbm4zRHc4Tlp2MzQ5UTRjT2xieDdaR1RlRjY1Y3VjS1VLVlB3OS9kSEVBU2lvNk1MZEY3dDJyWHovTDNkdG0wYnYvLytPd0VCQVlVdXFwdVNra0o4Zkx3WVB0NnNXVE1tVHB4STM3NTl5Y3pNNU1LRkMyTGR2RFZyMXJCNTgyYisvUE5QZzJzM3lDN1owYmR2WDlHb3lTbktsQjhXRmhaNWppM3pidlBlL3BlZE1tVUtaY3FVMFhzc0lTR0J1M2Z2U2xURDlCRVRFOFBhdFd2NTZxdXZEQ2JoUjBWRjZmVmVaR1Jrb0ZBb0tGR2loUGhEN3VucFNkZXVYWFhraWE5ZnY2NVRvOElRejU0OW8yWExsZ1hxcStYRml4ZE1uRGlSeE1SRWxpNWRLam5XdEdsVG1qWnRLbWxMVEV6RXdzS0NmZnYyY2ZMa1NhWlBuODYrZmZ0RVNlYzFhOWF3ZXZWcW5ldmt6S2tCK08yMzM3Q3hzV0hxMUtta3BhV3hldlZxa3BLU0FJaUxpeE1YRm1xMUdsOWZYeG8yYk1qWXNXTUpEZzVtMWFwVmpCczNybEQzS1NQemIvSDgrWE8rKys0Nyt2YnR5OENCQS9WNlFqTXpNMUdwVktTbXBwS1VsRVI4ZkR4eGNYSEV4Y1VSSHgvUHk1Y3ZjWE56SzdRWGRkR2lSVnkrZkpuZzRPQUM5WStKaWVIV3JWdVltWm5ScUZFai92cnJyM3pQcVYrL1BzV0xGeS9RK09mUG4yZjQ4T0dNR1RPR3dZTUhGL2djUHo4L2cwYk4xYXRYbVR0M0xuZnYzbVh5NU1sNWpuWGp4ZzJpb3FMbzNMa3pLcFdLdlh2MzByUnAwM3lObXVmUG4zUGd3QUcrL1BKTDJhaVJlUzg1Y2VJRVJrWkdsQ3BWaXNEQVFFbGtTVjVvNjkybHBhWHBqUVE1ZlBnd2RuWjJXRmhZRk5oUXNyT3pvMGlSSXN5Wk00Y2JOMjRRRUJDQXBhVWxXVmxaNG83U2I3LzlSbEJRRU51M2I4ZmUzcDZiTjI5U3IxNjlRaHNkdVd2ZTVZV2ZuNSs4dy9NZTg5NGFOWVlNR29EOSsvZWpVQ2pFQXBhR2lJdUxRNkZRWUdkbnAvY2h5OGpJSUN3c2pDKysrRUxuMk55NWM0bUtpc0xZMkppTWpBeE1UVTA1ZHV3WUZTcFUwREZxbkp5Y21EMTdkb0h1YTlxMGFYcmIxV3ExcUc2V2s4T0hEN05nd1FKU1VsTHc4dklTZDVIeTR0NjllM24rL1ZxMWFvVzl2YjNrMnJsemFpQjd0K3k3Nzc2amNlUEdlSGg0WUdOakk0b1ZhRlhkSUx2T1JuaDRPR3ZXck1IT3pvNitmZnNTR0JqSXA1OStLaFlUbFpINVgxSzBhRkdxVjYvT2tpVkx1SERoQXJObnorYjU4K2VNR1RPRzFOUlVVbE5USmYrbTlhRjlIc3FVS1VOa1pDUTdkKzQwMkxkcjE2N2lzeW9JUXA0U3hUNCtQa1JHUnZMa3lST2lvNlBGbWpVZmYvd3haY3VXWmRLa1NSZ2JHK3MxcGdSQlFLMVc0KzN0TFhrZnhzZkhpODlxYnV6dDdhbFdyUnByMTY2bFpjdVdZbkhmM05qWjJSVjQxNlZodzRaMDZkS0Z6WnMzMDdadFc1bzBhV0t3Nys3ZHU5bTllN2VZSzVnWHFhbXBHQnNieS9WcVpENElUcHc0UVpzMmJTUnRwMDZkTWhqaGNlblNKVW1JK3FWTGw4UWkyL3I0OHNzdkN6d1hUMDlQT25Ub3dOaXhZK25YcngvdTd1Nzg5dHR2NHZGRGh3NnhaY3NXWnMyYWhiMjlQUmtaR1Z5N2RvMWh3NFlWK0JvNWNYRnhvWFhyMWdhUFAzMzZWQzdDK3dIdzNobzFoa2hMUzJQZHVuVjA2TkJCN3c2TFFxRWdQVDBkZ0VlUEhsR3FWQ21EWG9PREJ3K2kwV2gwakNNdkx5OE9IRGlBdTdzN2MrZk9aZGV1WGZUcDA0ZlkyRmlKTWFEbDFLbFRkT25TcFVEeno4aklvRU9IRHBLMnVMZzRmdnp4UnhJU0VqaHk1QWh0MnJTaFZhdFdoSWFHNHVibVJ2MzY5Wms2ZGFyZTZ1VDZPSFBtakJpMnBvOXExYXBKeHNvcnAyYjE2dFhVckZsVFhGRGR1blVMZ0xKbHl3TFpDblgrL3Y1ODk5MTNvZy9MSGlNQUFDQUFTVVJCVktkMTFLaFJuRGh4Z25Ianh2SGJiNy9wN0NUSnlQelhGQ3RXaklVTEY3SjgrWExXckZtRG01c2JpeGN2cG0zYnRoUXBVa1R5djBXTEZvbGhucGFXbGxoWldXRnRiUzE1ajhUR3h2TG5uMzhhdko2VGs1UEVxTWtyN0ZTcnZGaXBVaVZ1M3J6SlR6LzlST2ZPbmJHMnRpWWlJZ0xJM3UzUjU4U0ppSWlnWDc5K091MWVYbDRjT25RbzM3OUwzNzU5RFI3THl5UDYrUEZqcmwyN0ptbXJXN2N1SjArZTVNNmRPOFRGeFVtT3RXclZTalNlVHAwNlJkMjZkUXRrTUducmVCa1NYcEdSZVYvUTdtQzZ1N3RMMmsxTVRBeXVZWEliKzdWcjEyYjU4dVdTdHRXclYzUDE2bFc4dkx3S3JKd0tpT0hwWmNxVVllN2N1VG83d1JVcVZHRDA2TkZpSWQrLy92cUwxTlJVSWlNamRZb0NGeXRXRENjbko2NWV2UXBrNzRyZnVuV0xiZHUyaWV1R01tWEs1T20wbGNQWlB3dytLS05HRUFROFBEeElTa3JpaHg5KzBOdW5iTm15SEQxNkZMVmF6ZkhqeDJuVnFwWGVmaTlmdm1URmloVjg4Y1VYMk5yYWl1M3A2ZW1FaG9ZeWI5NDgyclp0eTdWcjEvRDE5VVdsVWlFSUFoOTk5SkhPV0czYXRHSCsvUGw2ci9Qa3lSTzJiOStPdWJrNVdWbFo0amF0bG9TRUJKeWRuVWxKU1dITm1qVWNQSGlRQ1JNbVVLTkdEWm8yYlVyUG5qMnBYYnMyVjY5ZTVmTGx5MmcwR2pRYURZSWdpSisxLzZ0U3BRcjI5dmFFaFlVeGZQaHdBRXFYTGszbHlwVUpDd3ZqeUpFaldGaFlGUGp2RGRueTFjdVhMOGZDd29MVTFGUTJiOTZNZzRNRHBxYW1USnc0a2VQSGo5TzNiMTlKL1IxemMzT1dMMS9PRHovOHdLaFJvK2pac3ljalI0NlUvSjFsWlA1ckZBb0ZvMGFOb256NTh0U3VYUnR6YzNPOVlhaytQajdZMmRubEdRN1ZwRWtUZHUzYVpmRDRreWRQdUhEaEFwRHR0TkRHbnVlbWNlUEc0dTV0ZEhRMEJ3OGV4TUhCb2NBaUtIbGhiMi9QbkRsenhPOG5UNTRrTXpPVGR1M2E2ZlRkdFdzWDl2YjJrcDNWc21YTGl2V3BybCsvamlBSWJONjhHUk1URTh6Tnpaa3hZNGJlNitiMDVtclpzMmNQUllvVTRlTEZpeng1OG9UWTJGaGF0MjR0S2pyT21UTkhFdm82ZE9oUUJnMGE5R28zTGlQekRySjc5MjdzN2UzekRjUE1DeHNiRzRrVE1UWTJsbXZYcnRHaFE0YzhkMEVNRVJvYVNrQkFnS1JObzlHd1pjc1dUcDQ4Q1dUWHNacy9mejc3OXUyaldMRmkzTHg1VTh6empZNk94c2pJaUxwMTZ5SUlnaVNjN3N5Wk01dzVjMFlNVXc4UER4ZkgxRWRCQlpaazNtMCtLS1BtNXMyYkhEMTZsRm16WnVrMUxnQW1USmpBa2lWTHVISGpCdlhyMXplb1NwYVFrRURseXBWMVBJQm1abWFzV3JWSzlDcU9IeitlQ3hjdXNHTEZDcXBXclZyb1dpdEZpeGJsL1BuelpHVmxpU0Z6T1NXZ2JXeHNLRnUyTEtOR2pSS0ZBVnEzYmsxUVVCQkhqeDdseFlzWDdONjlXelJrOG1MZXZIazhmZnFVRmkxYWlDKzI2dFdyWTJKaXd1REJnN0d3c0Npd2xIUk9qaDQ5U21Sa0pPYm01dFN0VzVjcFU2WXdhOVlzcmx5NWdxdXJLOTk4ODQzT09mYjI5cXhldlJwM2QzZjI3ZHRIMTY1ZFphTkc1cTJnUjQ4ZS8vbzFEaHc0d0xKbHl5UnRPUVUrdFB6MTExOTVocWE5RG1abVpwSlFXVDgvUDFRcWxkNWNOemMzTjFxMWFpWHAvL3o1Y3pHSFQ2MVdJd2dDUzVjdXhkTFNVbnh2K3ZuNVVicDBhWU56Q0FrSlljbVNKZUwzVmF0V1lXRmhJZGJIU2t4TXhOdmJtODZkTzB1dVhidDI3VmU4YXhtWmQ0L0V4RVQyN2Rzbkp0em5KRGs1MmVBN3dsQ0lxWmIxNjllVG1abkpnQUVEMkxKbGl5Z1dsQjk5Ky9iRjNOd2NhMnRycWxldkxyWnI2LzJWTGwxYTBoNGJHOHVSSTBmbzNidTN4RkhVcTFjdkhCMGQ4ZkR3QUJEWENxMWJ0NVk0UTVjc1djTFdyVnZac1dOSGdlWW44Lzd5UVJnMWYvenhoL2g1Mzc1OWVTYkVObTdjV0pRaDFzZUtGU3ZFejdtM2FWMWNYSFFXSGhZV0Z2ajcrM1BzMkRHYU5XdW1NOTZ2di82YTU5eXRyS3hZdDI1ZG5uMThmSHdrMjhKTm1qUXhHSk9lbFpVbGVqY1ZDZ1ZLcFZJbnRDVzNFSUdmbngrQ0lCaE1jRFl6TStQaXhZc0c1N2R0MnphZDg5M2QzY1dRR1VPVUxWdVdsU3RYOHVEQmd6ejd5Y2o4bTJnMEdpWk9uRWlEQmcxd2RuWVdRem11WExtQ1dxM1c2YTlXcTNueDRvWGVuWlVpUllyZzZPaVk3elY3OU9naGhvdk5ueitmMk5oWXlVN0UxcTFiQ1FvS1FxMVdjK2JNR2VEL1BaSFhybDBqT1RrWmMzTnowUkd3ZHUxYTl1elpvM01kclhDSElkemQzUWtKQ1FHeVExOEZRZURUVHovVjZaZVdsc2FPSFR2WXZYdTMyQllTRWlMV29scTVjaVYrZm43aTkvMzc5d1BaaXh0cmEyc09IejRzeHVzbkp5ZHovUGh4dW5YcmhvMk5qVGhlVkZRVTU4K2ZaOXk0Y2ZUczJSUElEaEgyOXZiR3ljbUpybDI3NW5rdk1qTHZLNXMyYlRKb29CUW1pVDRuOSsvZlo4dVdMYlJzMlpMYXRXdmo1dVpHWW1LaXdmNkNJSkNTa2dKazV3U2FtNXVMaGNiVmFqVmVYbDZpU2xseWNqS3BxYWxNbkRnUkV4TVRmdjc1WjdLeXNuajI3SmxrekdmUG51bUUyeHRpNnRTcGRPL2VYZnorNE1FRFpzeVl3Wnc1Y3loZnZqeEpTVWtFQlFYcFRRR1FlWC80SUl5YW5CUlU0ZWROWW1WbDlhOTZkd3NUNTJwa1pQUktudDNYMWIzUGZYNWUzdG5jNThrR2pjei9rcFNVRkZRcUZkN2UzaHc2ZElpNWMrZFN1WEpsVVZGUUgyZlBudVhzMmJNNjdWV3JWbVhUcGszY3VYTW4zK3RXcjE0ZFkyTmpURTFOc2JDd2tNU0xXMWxaWVd4c0xDcXFBYUtCdFhMbFNoUUtCV1hMbG1YZXZIbXZjc3NpWDMvOXRiaW84UFgxSlQwOVhXOGk4YXhaczNCMGRPU3JyNzRTMi9MS2VXblhyaDJOR3pkR3JWWXpkT2hRN3QrL1Q2MWF0YWhSb3diQndjSE1uVHVYdzRjUDQrYm14djc5KzdHenN5TXpNNU5seTViaDRPQWdHbVBhUlZSYVdwcU9nV1pJd0VCRzVuMGlMaTZPVFpzMkdUeStldlZxOFRmZnpjMk5CZzBhMEw5L2Z5QTdaR3ZKa2lWNmMvYm16NStQV3ExbTVNaVJBQktIUlc1aVkyT1pQbjA2Rnk5ZVpNaVFJWkoxVm1Sa0pMTm56eVltSm9aVnExWXhjT0JBN08zdENRNE81dnIxNjB5ZVBKazllL1pnWjJkSFZGU1VaTXpVMU5SQ1I3ZG9TVTFONWZyMTYrTHVrcVdscFJ5UytnSHd3UmsxTWpJeU1vWEIwdEtTRlN0VzRPZm54OHFWSzNGMmRtYlBuajM0K3ZycVZUd2JObXdZRFJzMlpNU0lFVHJIek16TVNFaElZT0RBZ2ZsZWQvLysvWlF1WFpxRWhBU2RKRmR0elp5U0pVdUt1eC9UcDAvbndJRUQrUGo0aUFuNldtR1VLbFdxNk0ySFMwdExJenc4M0tERWNjMmFOY1Y2WHR1MmJVT2xVdW1WbERjek02TmN1WElGbHBzM056Zm4wcVZMekp3NUV5TWpJMWF0V2lVYWJiMTc5NlpFaVJLNHU3c3plUEJnNXMrZlQrblNwWmszYjU3QjhKSTVjK1pJOG44QXljNldqTXo3eXBJbFN5aFNwSWdrbkF2Z3E2Kys0b3N2dnNEUzBsSnNNek16dzg3T1RnelZyRnUzTHIxNjlkSVpjL1Btelp3OWV4WVRFeE9kY1hNVEhCeU1sNWNYUllzV0ZVc3phTm00Y1NOTGx5N0Z3Y0dCdFd2WGlnWktnd1lOR0QxNk5HUEhqbVhObWpXNHVycGliVzNOekprelNVNU94c0xDUXN5ck1WUVg1KysvLythbm4zNFNkNkp5bDVUUWh0c1BHalJJeDZuNjQ0OC9Ga3JKVGViZFFUWnFaR1JrWlBKQnFWUXliTmd3YXRTb3diMTc5N0MxdFRXWTQyVmtaSVMxdGJWQkpSNjFXczJHRFJ1QWJLTml4SWdSZE9qUWdRRURCa2o2bFNoUkFzajJXT2JPRWNuTXpNVE16RXo4cmxLcE9IYnNHSkJkODZWRWlSSlVyRmlSTDcvOGtveU1qQUxkWTFCUWtFUmdRTi91N09YTGx3MkdueFdFdlh2M2N1UEdEY3FYTDg5dnYvMUd2WHIxOFBMeW9tVEprcEorYmRxMFljT0dEWXdaTTRidnYvOGViMjl2dnY3NmE5cTJiU3ZwOStMRkMzNysrV2NHRFJxa0UzSmJFUGw2R1psM25Zc1hML0xqanorS095bGFSNFUrMHRQVGlZMk5KU3dzVE9lWXViazVEZzRPM0xwMWk4V0xGeGZvMmo0K1BxeFpzNFkrZmZvd2J0dzRuZDNSeXBVck0zVG9VSVlNR1VKbVppWStQajZNR0RHQzVzMmJpM216R28yRzRzV0xFeE1UQTJUbkNiWnIxNDd6NTg5VHBFZ1JxbGF0Q21UWDMvcnp6ejg1ZGVvVXljbkpoSWFHVXFaTUdWRTV0aytmUGhMVjFzZVBIK1B0N2MzdzRjTjFJa01LRWdJczgyNGlHelV5TWpJeUJhUjE2OWF2cEFLVUUyTmpZOUZJMmJ0M0wycTFtbSsvL1ZhdlJ6UXJLNHU0dURpZHVsSGFuUm90SVNFaFdGaFlrSmFXeG9ZTkc5aStmVHZyMTY5bi9QanhZZzRkWk5kcVdMWnNHVjk5OVJYMTY5ZVhqSmx6UVpLYW1xbzNmS3hhdFdwNmF6MU1uejVkcHkwMU5aV1FrQkF1WGJyRW1UTm4wR2cwdUx1NzQrRGd3TUNCQTBsTVRHVFlzR0VHNVdZclZxekkrdlhyV2I5K1BRMGJOc1RFeEVSYzRHaDU5T2dSa0MwZm0xL2RNUm1aOXhGM2QzZWFOR2tpR2pVeE1URjVGc1U5ZVBBZ0J3OGUxR212V3JVcTN0N2VqQnMzanFKRmk5SytmWHRDUWtLSWk0dlQyeCt5MWMxc2JXMnBXTEVpUVVGQmttTU5HemFrUm8wYWxDNWRtcWlvS1BiczJVTkFRQUNMRmkwaUl5TkRsSnZYNXMyVkwxK2U4dVhMYy9qd1lkcTFhOGZ4NDhmNTVKTlB4TkE1ZjM5L3RtL2ZqbzJORFVaR1J2VHMyUk0zTnpjeEQ2ZFZxMVlTeDhidDI3ZkYrbHNGTFdjaDgrNGpHelV5TWpJeUJTUTlQVjJ5UXhJYUdzcjkrL2QxK2tSRlJZbHl4bHFhTjI5T3hZb1ZKVzE3OXV5aFFZTUdWSzllblZ1M2JuSHg0a1hKanMyOWUvY1FCRUhuUEcxQlg4Z09zOWkyYlJzZE8zWmswNlpOVEo0OEdTOHZMMXhkWGZIMTlaVVlQeEVSRVN4YnRvejY5ZXZubVZpZmtwSkNzV0xGSkcwTEZ5NUVFQVM5aFN3UEhqeW9zN09Ua0pEQXp6Ly9qSVdGQmRiVzFpaVZTZzRjT0lDZG5SMEpDUWxzM0xpUmpSczNHcHlEbGlaTm1valhmUDc4T2I2K3Z1SXhsVW9GWk1mN1g3NThXV3ovNUpOUGRIWjFaR1RlUjNMdlVGYXBVb1VqUjQ1STJsYXRXc1dwVTZkUXE5WFkydHJ5K1BGalZxMWFKY2w5TVRJeTR1elpzMks1aXREUVVDQTdXZC9IeDBmdnRUTXpNOG5LeXRKN2ZQVG8wVHg0OElBdFc3Wkkybk03UmI3Kyttc21UWm9FUUtkT25mRDM5MmZYcmwzRXhNUklTajIwYmR1VzFxMWIwN1JwVTlxM2I0K1ZsUlVLaFVLc2FXVnJheXZKcTlPK0cxUXFsYVM5V0xGaWVkYjlrbm0za1kyYVhPUmNMTHdKVWxKU2lJdUwwMXZvczdDa3BxYm1tL3lxalVjdENJSWdrSmlZU0pFaVJTUUxOY2pld2s1TFM1T29EK1dIV3EwbVBUMWRaekVrSS9PK3NHN2RPczZlUGN1OGVmTW9VNllNZS9mdTVjQ0JBenBpSFJFUkVhS2NNV1EvVDNQbnpwVVlKM2Z2M3VYQ2hRdGlIUGk1YytkWXRtd1o3ZHUzRjNkbXRHSURPZVdLSWZ1SFdudk4vZnYzRXhFUndlVEprOW0wYVJPbFNwVml6cHc1WExwMHllQXVTSDRrSlNXSkJYTGJ0V3NuRmlUT0R6TXpNNDRlUFFwQXFWS2xXTFZxRmZYcTFXUDE2dFg0K2ZsaFoyY0haRXZWNTY3eEV4b2FTbkJ3TUZPblRwVVlUamxEMHhJVEU5bXhZd2QxNjliRjJ0cGFuRmRpWXFMNERqdC8vanlXbHBheVVTUHpRV0prWkNUNTNmN3p6ei9adG0wYnZyNit6Sm8xaThhTkc1T1Nrb0tIaHdmZTN0NlM5VUtuVHAyb1dMRWlOV3ZXRkkyYW1qVnJpbmw3dVhGM2R5Y3NMTXhncmx0S1NncERodzVseG93WlBIcjBDRjlmWDNIbjVkNjllNHdjT1ZKU1Y2ZFhyMTc0Ky9zelo4NGNTcFVxSlhtRzljbFZRL1o3VkN1QTFLWk5HNTNqMzMzM25lVDduajE3S0ZldW5ONnhaTjU5WktNbUIycTFta0dEQnVIazVNU2tTWk9JaVluaHlaTW4rWjVYdTNadGc5VnExNjFieDVvMWE5aTBhVk8rQ1hkNUVSa1p5YkJod3hneVpBaGZmLzIxM2o1cGFXa01HRENBYXRXcTRlbnBtZStDNXNXTEYzVHUzSm5Ka3lmclZCWGZ0R2tUeTVZdDQrVEprd1d1eFB2Nzc3OFRFQkRBdW5YckRDYjN5Y2k4eTV3OGVaS29xQ2pKb3FGU3BVcDUxa2VJam83V201UzZjZU5HN08zdHhSL3VMNy84a3BVclY3SjU4MmF4RnN6WnMyZXhzckxTZVo1VUtoVm1abWFrcHFheWRPbFN1blhySnNtSGFkYXNHYzJhTmNQSHg0ZkF3RUN4WFpzOE8zdjJiRWxpZmMrZVBVVnZxU0FJUkVkSGl3bS9IaDRleE1iR01uZnVYSm8xYXlaUk9OTnkvUGh4Z29LQ0pJWDdqSXlNYU5Tb2tkNi9pYW1wcVVSK0ZiSWRNc0hCd1h6MjJXZjV2bk5Hang2Tms1TVRqeDQ5NG9zdnZtRGd3SUhpemxPM2J0M3lQRmRHNWtQaHhJa1QvUFRUVDB5WU1FRVNidnJqano4eVlzUUloZzBiaHBlWGwwUmhUQ3NNOGlZb1Zxd1k1ODZkNDYrLy9xSjc5KzVZV2xwU3RHaFJNakl5V0w1OE9kV3FWYU5qeDQ1aS83Smx5L0xKSjU5dzRzUUpldlhxcFhkWE9EZmg0ZUZVclZwVmRHcTR1N3ZyemFmNysrKy8rZVdYWDk3WXZjbThuY2hHVFE1OGZId0lEdzhYdHp5M2J0M0t4bzBiZFhZeHRBaUNRSHA2T29HQmdYb2Zvc2VQSHhNWUdFaTFhdFY0K3ZRcFQ1OCt6ZlA2U3FWU2J4SXVaQmVqckZtekpnc1dMQ0F4TVpIaHc0ZnI5Rm01Y2lVeE1USDA2TkhqbFQyMHI4clZxMWZ4OS9mSDN0NmU4UEJ3ZzRtS3pabzFvMVNwVXYvcDNHUmszZ1RQbnovbjVzMmJkT25TcFZBeTZ2cTRlZk1tZS9mdXhjM05UZlJjV2x0YjA3bHpaM2J1M0ltTGl3dVBIei9td29VTGRPL2VYZWQ1VGsxTnBXalJvc1RFeEpDVWxNVFFvVVBKek16VXVVNm5UcDBrNzZhblQ1L3kyMisvMGJ0M2I0bEtVYzVGemNPSEQwbExTOFBCd1FGQWZDZVptSmd3WThZTXFsZXZ6dkRod3pFeU1pSXJLNHYxNjllemMrZE91bmJ0aXJ1NysydjlYZDQwTFZxME1GaG9XZWI5cDN6NThrVnNiR3djcjErL3JsczA2ajFHRUFUV3JsM0w3Ny8venVEQmcwVUpaeTFtWm1Zc1hyeVk4ZVBIMDc5L2Y0WVBIMDZmUG4wTXJuVmVoMDgrK1lTSkV5ZXlmdjE2amg0OVNwOCtmWWlJaUNBeU1wTDE2OWRMd2xhUEh6L09xVk9uQU5peVpRdWZmZlpadnBMT2YvNzVweVNmcmtLRkNuclhZL25WNUpKNVA1Q05tbjg0ZVBBZy92NytmUC85OXhKWjBpcFZxckIxNjFhOTUwUkVST2pzY0dqUmFEVE1uRG1UdExRMElpSWl4QXJZZVdGaVlpSnUrZWJHMU5TVWhRc1hNbTdjT0ZhdFdrVzVjdVVrbnM2clY2K3lZY01HMnJadHE3UGRDbkQ5K25XZFpEK3RZdEdSSTBlSWpvNldIUHY3Nzc4QldMcDBxYzZDcW52MzdwSmRwNmRQbi9Mamp6K2lWQ3A1L3Z5NVhpblZqSXdNTkJvTnk1WXRrNDBhbVhjU3JicVlWbTNuVlVsTlRXWGt5SkZvTkJydTNMbkQ5T25UaVl1TEl6WTJsaWRQbnBDU2tzS0JBd2ZFNUhwOTd4aVZTb1d0clMwT0RnNTRlWGxScGt3Wm5XY1lzaFBvdGNZSklDYm5Pam82R2l4cWx6UHNKQ2RkdTNaRnFWVGk0ZUZCYUdnb3pzN09yRnUzanZ2MzcrUHE2a3IvL3YxZnU1N1ZtMENqMFlqenlDM3pMUE5oWVdWbFpXMXFhcnFvWWNPRzlSUUt4VnBCRUFKU1UxTWowOUxTVXFLaW9nb20yZmVPY2VmT0hlYk9uY3VOR3plWU1HRUMzM3p6amQ1K1ZsWldyRml4Z25uejVyRm8wU0xPblR1SHQ3ZDNvYTZWODFremhMbTVPUU1HREtCMzc5N01uajJidFd2WEF1RGs1Q1NwbVhmMTZsV21UcDFLcVZLbEdEVnFGTE5teldMVXFGR3NXTEZDRElXRmJQR1V6TXhNRkFvRjE2OWZKeVltUmk2OEt5TWlHelZrVy9ydTd1NTA2dFJKWndja05UVlZiMlZ3K0gvbEhYMHNXN2FNUzVjdVlXbHBLY3FYNnN2VkVRUUJiMjl2ZHUzYXBUZHM0dVhMbDF5OGVGSDgvc1VYWDVDU2trTFJva1hGUlJiQTRzV0xNVE16bzIzYnR2ejU1NTlpZThXS0Zmbm9vNCtJalkzbDNMbHprckcxTlRidTM3OVBmSHk4NUppMjh1LzU4K2Qxa3VwYXRHZ2hmbzZQajJmczJMRW9sVXEyYjkrdTE2c1NHaHJLaEFrVGFOYXNHWTBiTjliOVk4bkl2QVBzM3IwYkt5c3JnN0hkQmFWSWtTSTRPanB5NjlZdHdzTENLRldxRlBiMjl0U3ZYeDg3T3p1Q2dvSTRjdVFJWjgrZXBVT0hEanBocXhrWkdUeCsvRmlVTDgzNVBMNEpEaDQ4U0preVpmU0drTFpvMFlKKy9mcXhmdjE2cGs2ZENzQ29VYVBvMGFOSG5vc2JiV0hRZjR1a3BDUjI3ZHBGWW1JaXo1NDkwMXRrV2V1cGZaTTVrekx2QmdxRndnb1lCNHdvVXFUSTMwV0tGQW16dGJVOUM1eFJLcFYvWDd4NFVYZWI4eDNGMU5RVUl5TWoxcXhabzVPTHA2L3Z6Smt6NmRTcGs0N0NvajRpSWlMWXQyOGZWbFpXQ0lMQW1UTm44dDBKemNqSTRLKy8vbUxqeG8zODlkZGZOR2pRZ0taTm03Sng0MFo2OXV6SmloVXJlUFRvRWIvKytpdkZpaFhqOTk5L3AyTEZpaWlWU3FaTm0wYi8vdjJaTm0wYWxwYVduRGh4Z3NlUEg1T2VuazdwMHFYeDl2Ykd3Y0dCdW5Ycml1dXhZY09HNloySE52Ulc1djNtZ3pkcXRtN2R5dno1OC9uMDAwL3g4UERRK1dGKyt2UXBreWRQMW51dXZzSjcyakhYcjEvUER6LzhRTXVXTGZuKysrK1pQMzgrbnA2ZUVnTWhNek1UZDNkM2dvT0RhZCsrUFZPbVRORVo2Lzc5KzJLc2UwNXlKOWxxbVRsenB1UzdzN016RXlaTW9FMmJOanBKZExHeHNYVHUzSmtoUTRib2VJUFhybDNMc21YTDJMQmhnOEg0OXRqWVdFYU1HTUg5Ky9keGMzUGp5Wk1uT2psSXo1NDk0NWRmZnNIZTNwNysvZnR6N2RvMThaaXRyYTBjR2lMelRuRG56aDF1M3J6SmwxOStxYk56ZWYvK2ZZTmhvNFpZdG15WndXUDE2dFZqNk5DaFdGaFlpRXBCNjlhdDQrSERoMWhiVzNQbHloVlVLcFhCZkJVdGMrYk1ZZi8rL1pJMlF6azFrQjBhMnFkUEh5NWZ2c3lRSVVOUUtCU2twNmNUSGg3TzMzLy96ZW5UcDhWZG5MWnQyOUtvVVNOMjc5Nk5qNDhQdnI2K09EazVVYTllUFNwVnFrVEZpaFdwV3JVcWYvenhCeGtaR2V6ZnZ4OHJLeXNBb3FLaUpBNFpMVmV2WGdVZ0lDQkFKNWErYXRXcWVVcHBhM2V5QlVHZ2NlUEdvb1BJejgrUDVPUmtGQW9GaHc4Znhzakk2STJJdHNpOGUvenpiOTlVb1ZBMEFCb0F2WUZZalVZVDNxQkJnODFaV1ZuYndzTEM0dk1jNUMzR3lzb0tVMU5US2xldXpPclZxd3QxYnJObXpRclV6OWpZbUowN2Q1S1ptWWtnQ0pRclY0NlJJMGNhN0w5czJUSTJiZHBFV2xvYU5XclU0TmRmZjZWang0NG9GQXI2OWV2SC92Mzd1WEhqQmt1WExxVktsU29zWExoUUZGUHAwcVVMcHFhbXVMdTdzMlRKRWlaTW1NQ2hRNGN3TWpLaVhidDJ0R3paa3NEQVFKMTFrNnVycTE0SjV6dDM3ckJ3NGNKQy9GVmsza1UrZUtNbUlpS0NEaDA2TUd2V0xJeU5qWmt3WVFMMjl2YWlJVkc1Y3VWQ2haOEZCZ2F5Y09GQ3VuYnRpb3VMQ3dxRmdwa3paekp6NWt4R2pScUZoNGNIZG5aMlhMOStuZG16WjNQMzdsMzY5dTNMcEVtVEpGdXhXbXJVcU1IT25UdjFYdi9xMWF1NHU3dmo2dXBxc0pKM3ptckN1VkVxbFZoWVdPaE54ak14TWNIYzNOeWc5elVzTEl4Smt5WVJHeHNMNUIvbUVSa1pxZlB5YTlldUhmUG56OC96UEJtWnQ0SDQrSGljbkp6MGhqa1VMMTZjNzcvLzN1QzVDUWtKRWhuaS9OaXlaUXNxbFlyNTgrZUwzbE90Nmhka2gzTjA3OTZkeno3N0xNOXhldmJzS1VuY3o0OFNKVW9RSEJ5TXRiVTFBd1lNWU1HQ0JXemR1aFcxV28yUmtSRzFhdFZpMUtoUmZQNzU1K0pPeURmZmZNT05HemNJQ1FuaDNMbHorUHI2SWdnQ3hzYkdCQVVGc1dQSERtSmlZakEzTnhlZi84aklTUHo4L1BUT3dkemNuUFhyMSt1MGQralFnZGF0VzFPcFVpVzJiOSt1NDFVMk16UGp4SWtUT3VmZHVYTkhsTGUxc3JKaS9QanhCb3VteW53NC9HUGdGQVVxS2hTS2lncUZvcjFTcWZSdDBLQkJBTEJkbzlGY0FPS3ZYYnVtQXQ0SkY3K0hoMGUrZmZJU05NbU5pNHNMTGk0dWtyYktsU3ZyZFVnWW9uNzkrZ2lDUUljT0hYUjJmcTJ0cmZuNjY2OTU5dXdaang4L1p1ellzVG9PMUhidDJsR2xTaFVTRWhKbzJMQ2hUc2hzWUdDZ21BZFVybHc1U1ZSTGJweWNuQXlHNHNtOFAzendSczJFQ1JNd016TVRQWGtuVHB5UVZOT05qbzZtVDU4K2VzL1ZWNms3UGo2ZVRwMDY4ZlBQUDRzR3dXZWZmWWFOalExdWJtNzA2OWVQbGkxYnNuZnZYaXd0TFprN2R5NmRPM2MyT0Q5VFUxT0Ruc1dIRHg4Q1lHZG45MHJleCtMRmkzUDgrSEc5eDV5ZG5YRjJkalo0N3NPSEQ3RzF0V1hBZ0FFc1diS0VaY3VXVWFsU0pVa2ZWMWRYaWhVcnh1elpzM1hPejZrL0x5UHp0dE8wYVZPOUJrSkIxWFJ5THc3eVl0S2tTVHAxVnNhTkc4ZTRjZU5FQTBPZnM2RkNoUXFTSC9YYXRXdUxSVDRMU3ExYXRXalRwZzAyTmpiMDdOa1RDd3NMR2pWcVJMMTY5UXlLSXpnNk9vb1Z1cE9UazRtSWlDQTFOWlZ5NWNxeGE5Y3VOQnFOWkllNmJkdTJCaVZpODhQRXhJVEtsU3VMMy9OYnlIaDVlYUhSYU5Cb05HOWNQRVhRQ0pnYWFTbzNiTml3TlNBb0ZBb2hLeXRMQUZBb0ZJSzI3Wi9QcU5WcXlYZnRaMjE3enJZYzUyaTA3VXFsVW16UHpNd1VjdmRWS3BWQ1JrYUdaQ3p0T1VxbFVraE5UVVdwVkVyYWxFcWxvRktweVBrZHdNaklTRkFxbFVKS1Nvcmt1NUdSa1dCa1pDUUFKQ1ltU3I0WEtWSkVBL0QwNlZQQjJOaFlNRFkyenQ0YU1UVVZpaFFwSWx5OGVGRWcyMERRSCtMd0g2RHZ1Y2tabHFSVUtwMEJaNFZDOFJRNDNhaFJvM01hamVaVVJrYkdOWlZHNTFTWmZHalpzcVZCaDZ1V1VxVks0ZWJtWnZCNGxTcFZEQjc3TjRRTlpONXRQbmlqUnZ0REhSY1hoNmVuSiszYnQ1YzhoRFkyTmd3Y09GRHZ1YytmUDJmNTh1V1N0bEdqUnVuOGlFTzJ1dERISDMvTTBhTkgyYk5uRHdEOSsvZC9yZmg4N2N1NG9NbTVPM2JzZUszdDF3VUxGb2p6N2RLbEM1MDdkeGE5b0NWTGx0VFJmamMxTmNYYzNGeXZKdngvcmM0bUkvT3VvTTJOMDhlLy9keVltNXVMb1NnZmZmUlJvY05ETFN3c2FOQ2dnYVR0ZjEzb1RxbFUvaXR6VUFERlRJMzcvaFBPcEwxV2JxKytvSDFQLzdNVEx4N1hHaC8vL0RmTmVaNzRPZmM1MnNHMC93NjBZMmdQNThnWEV2N3BENEJHb3hGeUxBQWw0K1dvZlNhWmU2NWo0bkdOUmdNZ2FLTUF0SFBRWHF0VXFWSTY5eUlJQWcwYk5oUnl0aG5pbi9FeS9wbUNBR2dVQ29YMnN3Qm9CRUVRRkFxRlJ0dEgrL21mN3hyK01TZ0JVMEVRYXVYK2pjejVQYWRSaytNM3RUVFFTeENFenhVS1JheVptVm1NVXEyNXJsS2pHMDRoSXlQejFpQ3ZMTWwrU2J1N3V4TWZIeS9abnZ6ODg4OXAzcnk1d1hqVDVPUmtLbFdxaEwyOXZhUmQrd1A2NE1FRFRwMDZ4WkVqUjdoeTVRcW1wcWIwNk5HRCt2WHI4OGNmZitEcjZ5c204elZwMG9RYU5XcncwVWNmVWFwVUtjek16RWhJU0NBeU10TGd2TFd5eWRIUjBaSnEycm14dGJXbGN1WEsxS2xUUjJlSDVOU3BVNXc3ZDQ2UkkwY2FMT3g1Nzk0OWdvS0NkRHkxdWFVWXRZcHBXdUxqNDBsTlRXWDM3dDA2WThyeWlqSXlNdTg2R2pCUkNFSVJ5SDRmS3ZSN21BclVKZ2hDZ2ZyOWM0bmM3WHJQTmJBem9janhXZS81MmhQMW5QOWE5MkxnNzJPUW5OMEw4am4zOXplUUhHNnFVQ2lLQVZZS3BjTHNIWWxFazVINVlKR05HcktUMmM2Y09RT0luakVXTEZoQVVGQlFnY2NZT0hBZ0hUdDI1UGp4NDl5NWM0ZkxseStMK1NhMWF0WEMxZFdWeno3N1RJem43dEdqQjFldVhPSEFnUVA4K2VlZk9rYkorUEhqS1ZXcWxLZ3dsQmMrUGo1NUh0Zm1ybFN2WGwxSFNTaytQcDV6NTg3UnUzZHZTVUhCbkJ3NmRJaWdvQ0NLRlN0bThCcXJWNi9XK1hGSlQwOUhvVkRvbFhndWFJVnlHUmtabWJjUkFVak5VQWNXTlZIT0ZRUkJZV1JrcEgwQmRsVEVlZ0FBSUFCSlJFRlVLZ1JCVVB5enNGZjg4NXVTc3cxQW9WUXFGZnhqRU9Uc24zT3NuRzNhYzQyTWpNUytPZnNvbFVySitEbjdLQlFLcGI1MjdSeHlqL2VQOGFFemgzK3VJeGxIZTgyYzl3TW9jODlObzlFWUY4U21FUVRCV0JBRWhWS3BSQkFFY2Q0NTdrWDdXV2ZldWYrbVFESGdNNkJjcm12b3ZiWjJmb0lneEFOaGdpQThFQVJoVTBaR3hnbVZ4dFFKQmUzenZRRVpHWm4vR1IrOFViTmh3d2JXcjE5UHIxNjlKRWwwUFhyMHlEUEpOanc4SEI4ZkgxeGRYYWxRb1lLWTA3Sml4UXBzYkd5b1hiczJkZXJVb1VXTEZwS2tWcTFVTW1RbjNZMFlNWUlSSTBadzc5NDlybCsvVG5SME5DOWV2S0JmdjM2b1ZDcldyVnRuY0E3ejU4L254bzBiVktoUUljOGt3WnlWeGwrRjVPUmtJRHUwSkRmYVdqZC8vUEdIcUZxaTVkdHZ2OFhTMGxLdjBwT2hQQ1VaR1JtWmR3R0ZVa0dteGlqeTZ0VXJmK2JmVzZZUUtITDlmKzUydlo4Yk4yNU1hbXBxN25QS21KbVoxZUlmbzBhZk1aUFQwTkpvTkZzRlFkZ0RYTXJNekh5UmxaV1ZjdnYyN1JSQVU3bG1BNTF6WldSazNpNCtlS01tT0RnWVoyZG5PbmZ1TEJvMVdWbFpWS3hZVVdlUm5oTnRUTE9qb3lNMWE5WkVvVkJnYW1yS3dZTUhLVjY4T01lT0hXUFNwRW44L3Z2dkJaNUxialV3VTFOVGc3c25qeDgvNXZidDIxU3FWSW43OSs5ei8vNTlQdi84OHdKZnF6Qm9EVEd0Skd0T1VsSlNBRjY3d3JxTXpMdE1Sa1lHU3FXeTBEa3Z4NDRkSXpvNm1rR0RCdjFMTTVNU0h4K1BScU9oUklrU3J6Vk9XRmdZTld2VzFLdWMrRitUbUpqNDJvNGJtYmVLQXVYZTVFYWZZRVR0MnJVei9zbTNFY214RzVPdVVDaVNCRUdJQkFJeU1qSUNidHk0RWZkcVUzNnpoSVdGVWJWcTFUeWpJd3BMWW1JaUR4NDhvRXFWS2xoWVdCQWZILy9LU29EUG5qMTdwU0xhd2NIQlBIejRrRysvL1ZhdjJ1dnI4T2pSSTRvV0xXcHd6UVRaOHZzMk5qWTY3NHVYTDErU2xwWm04SjV1M0xoQmxTcFZESmEza0hsNytPQ05tcGt6WjFLdFdqVnUzYm9sdHUzZXZidkFxa1pEaGd3QnN2Tm96cDgvcjFQMDdhZWZmcEpVd3pXRWw1ZFhJV1lObnA2ZVpHVmw0ZW5weWNLRkMxbTBhQkVOR2pUUVcvenlkWG4rL0RsS3BWTHZDL2JGaXhjQWhJU0U2T1RreE1mSG8xS3A5SWJ4dlh6NThvM1BVMGJtZjBYUG5qMnBWcTBhUzVZc0tkUjVGeTllNU1LRkM2OXQxSVNFaEpDU2trS1BIajN5N0RkMzdseVNrcEpZc1dMRksxL3IvUG56REI4K25ERmp4akI0OE9CWEh1ZE5FQnNiUzU4K2ZXamN1REVMRml6NG44NUY1dTFHb1ZBZ0NFS0dJQWgvQzRKd1hhRlFuTkZvTkdlTmpJeHV2RTNGTjBORFF4azFhaFNqUm8wUzF4ZHZncXRYcnpKaHdnUldyRmhCdFdyVjZOR2pCMjNidG1YaXhJbUZjZ3BjdVhJRkZ4Y1g1czJiWjFEUVJCL1IwZEhNbkRtVHdZTUh2NVpCNCsvdmo2T2pvMDRoN3lGRGh0Q2hRd2V4SEVkbVppYUppWW5ZMk5pSXpxWisvZnJoNHVMQ2Q5OTlKemszSUNDQWdJQUE5dS9mcjJNVVBYMzZsRUdEQmpGa3lCQlp0ZlVkNElNM2FuTG5tQUMwYXRVS1B6OC80dUxpMkxwMUswT0hEdFh4d042K2ZadjU4K2N6WThZTUtsV3FaRkNCckZHalJub0xRZVVtdjd5WTNIMVBuanpKTjk5OGc0T0RBei85OUJQT3pzNE1HemFNbFN0WHZ0SGljaHFOaHN1WEwxT3VYRG05OTNqbnpoMkQ4OWZtMU9oYmJNZzVOVEl5K3JsMTZ4WkRodzdWZTZ4eTVjcHMzTGhScDMzLy92MmNQbjJhYXRXcTRlam9pRnF0MWlzNXI1VTNWcWxVT3NlTWpJeEVpVlN0eUljKzdPM3RxVmF0R212WHJxVmx5NVlHQlViczdPeklvY2IxeGhFRUFROFBEMTYrZkVtRkNoWDBDcEpBdGxCS2ZyS3lNdTg5U1JxTlpwTkdvOW1zVnFzanNyS3k0bS9mdnAzTVc1ajUzN1JwVXh3Y0hOaTRjU1BmZlBQTkc0dUMwRDdiZ2lCZ2EydkxuRGx6K1Bubm56bDkralRlM3Q2U09qSlJVVkhFeCt1dlF5b0lBalkyTml4WXNNRGdyb2lSa1JIMTZ0V1RuUFBycjcraVZxdlpzR0VEQVFFQmhacDc3OTY5bVRoeElpa3BLUVFGQmJGeTVVcDhmSHgwbEJaemN2NzhlY2FNR2NQbXpadnpYSU9scHFheWRldFdldlRvZ1kyTkRabVptV0lFQ3NEQmd3Y0JhTjY4dVNSOVFJdUZoWVdzNXZvV0lmK1gwRU9KRWlVb1VhSUUxNjlmSnl3c2pCMDdkakJuemh5SkxHaFdWcmJVZnZYcTFRdGRDK0pWeWN6TVpPSENoV3pkdXBVbVRab3didHc0SUZ2SGZkR2lSWXdkTzVidnYvK2VxVk9uNWxsOU95KzJiZHZHbFN0WHNMVzF4ZGpZbUN0WHJoQWVIcTdYazZ4V3F3a0xDNk5aczJaNmpSbzVwMGJtZlNJd01GQ3ZNUURaZVdmUjBkRUdpMHFXSzFkT2IrRk9mV2cwR3RMUzB1alNwWXVrUmtOd2NMQkJRMlBHakJuMDZkT0hLVk9tc0duVEprNmRPcFdueUlpK1JYN3o1czNGWjlYTHk0dERodzdsTzllK2Zmc2FQT2JuNTBmRGhnM3pIZU5WV2I1OE9hZE9uY0xjM0p3dFc3Ym9IQmNFZ2ZUMGRPcldyU3NiTlI4b0NRa0pMKzNzN0g2OGR1MWE2UDk2TGptWk1XTUdSNDhlTlhoY3JWYWpWcXRwMTY2ZFFZZHAxYXBWMmJCaFE0R3ZxVFdPMUdvMWtQME8yTHg1TXhzMmJOQlo5UHY0K09RNVB5MkdpZzZibTV0TGFsRnQzTGlSaXhjdk1uZnUzRHpEd3d4UnVuUnBBSW9WSzRhUGp3K0RCdzltM0xoeHJGeTVrcG8xYXhaNnZKeHMyclNKckt3c2Z2amhCeUJieWZXbm4zN1M2YWM5bnB0MTY5WlJ0MjdkMTVxRHpKdERObXJ5b0U2ZE9uaDZlakpwMGlST256NHQrV0hVdmhnS3FWRDV5bHkrZkpsNTgrWVJFUkZCbXpadG1ETm5qc1E3OFBISEg3Tmd3UUttVFp2R3hJa1RhZDI2TldQSGpwVVVxaXNJRmhZV25ENTltclMwTkRRYURYWjJkZ3dZTUlBUkkwYm85RDErL0RnSkNRbDg4c2tuaGI0ZnRWcjlQNjlmSVNOVEdOYXVYVXRDUW9MZTNZZTB0RFJVS2hWcjE2N1ZlNnhKa3lhaVVSTWVIczY5ZS9lQTdCanZwS1FrZ29PREFYQndjQkRQNjlDaGd5Uzg0L2J0Mjl5OWUxZnYzR3h0YlprNmRTby8vdmdqaXhjdlp2anc0VG8xdEFCV3JWcUZTcVVTSFNJNXliM1lzTGUzWjg2Y09lTDNreWRQa3BtWlNidDI3WFRPM2JWckYvYjI5amc1T1lsdFZhdFcxVHZYTjhIV3JWdFpzMllOZ3djUFpzeVlNVHJITXpJeWNIVjE1ZEtsUzNyZlhUSWZCbzhlUFZJOWV2VG9yVEpvSVB1ZFlHSmlvdmM1TEFpQmdZR2lTSStXL3YzN0V4MGRiZkFjclVpQ3E2dXJ6bS92dG0zYnFGQ2hBbi84OFlmWVZyOStmWHg5ZmZXTzllMjMzOUtvVVNPRDg4KzVManAxNmhSTGxpeWhXN2R1cjFUM0txZlFFbVE3aUJZdVhNajMzMy9QM3IxN1g4dW9TVWhJd04vZm4rKysrNDdpeFl0ejdkbzFOQnFOS05EMDhPRkRwazJieHBBaFEyalZxcFhlTVFwN1R6TC9MckpSa3c4dFdyVGd3SUVES0JRS2ZIMTlLVmFzR0FxRlF2UmlsaXhaTXMveisvWHJWK0JyNVE0YjAyZzBuRHQzam9DQUFFSkRRekUzTjhmVjFaV3Z2LzVhcnpIVm9rVUxObS9lek15Wk16bCsvRGpIangrbmJ0MjY5T3JWaSs3ZHV4ZG9EbDI2ZEtGTGx5NzU5a3RKU2NIYjJ4c3pNN01DZWFBUEh6N016WnMzTVRjMzU4bVRKeng0OE1EZ1MwSkc1bTJsVFpzMkVqRVBMZDI2ZFRPWVU5T3JWeS9KOXlOSGpvZ2Uxb3lNREFSQllQYnMyUUFNR3phTUprMmF2TkxjMnJWcng0Z1JJK2pXclp1NDI1eWJiZHUyWVd4c25LZXlveFl6TXpPSkI5TFB6OCtnUWVUbTVrYXJWcTMrRTQ5bFlHQWdDeGN1cEdIRGhqUnYzcHdMRnk3bzlBa0lDT0RNbVRPTUhEa1NJeU1qU1I5SFIwZURJWE15TXY4VjV1Ym05T3paODVYT1BYTGtDRStmUHBXMHBhYW1VcjU4ZWJwMTY2YjNuS1NrSk5hc1dVT2JObTBrb1daYTlBa0JHUnNiYy9mdVhkR0pxMFdsVWhFWEY2Zlh5Vks1Y21VeDFPM3MyYlA4OU5OUFZLOWVuVDE3OW9pRnh3dEtidkVrTFhYcjFzWGYzNThhTldvVWFyemMrUGo0WUcxdHpZQUJBMUNyMWZ6eXl5OVlXVm1KTys0blRwekF6TXlNUVlNR29TMDJLL04ySXhzMUJjRFcxcGJNekV6V3JGbERabVoyUHFHMXRUV2pSbzNDenM0dXozTW5UcHdvYnAzbXhlTEZpM1hhdG0zYmhxZW5KMFpHUnZUbzBRTVhGNWQ4eHlwVHBnd3JWNjdreUpFanJGMjdsckN3TUoxRjFadmc0Y09IUEh2MmpLRkRoeHBVVUxHMnRoWmxvSjg5ZThiNjlldUJiRkVGUjBkSHZ2NzY2emMrTHhtWnQ1M2h3NGN6ZlBod0lGdGd3TXpNVE9JaHpWM0V0akRrREFmWnZuMDdxMWF0a2h4LytmSWxHbzFHeDNIeHpUZmY2QTB4ZFhkM0p5UWtCUGgvQSt6VFR6L1Y2WmVXbHNhT0hUc2tlUzM2eEVOZUI3VmFqWmVYRjl1M2J3ZXlkNjlkWEZ6eVBFZmZibFYrTWZZeU12ODJyVnUzZnEwRmVmdjI3Y1ZTQ3ptcFdMR2lRZEdSdUxnNDFxeFpRNk5HalFvVi9qMWh3Z1JSRUVoTGVubzZqeDQ5NHM4L3BXcm1hV2xwNHZNbENBSUxGaXlnVHAwNmpCOC9IbWRuWjNidTNGbmduTjhwVTZib0dGTTVlVjJENXVMRml3UUZCZUh0N1kycHFTbUJnWUhjdTNlUHRXdlhzbWpSSWdEMjdkdUhyYTJ0Skt5NFk4ZU8xS2xUNTdXdUxmUHZJUnMxLzFDN2RtMjlrcEJhVEV4TUNBMHQrQzUyMjdadDh4d3ZOeDA2ZE5CcDY5T25EMFpHUnJSczJiSlE4b2tLaFlJT0hUclFvVU1ISWlNakpYSDV1ZEdxckJTVzZ0V3I0K2ZubCtmVzc5S2xTOFhQQXdZTVlNQ0FBV2cwMmVxYWN1aVp6THVJTms5REh4cU5SdTh4UTRYK0hqeDR3SU1IRHlRaFo2OUNTRWdJU1VsSlFIYk1lYWRPbllEczNkU1VsQlNtVDU4dTlnME1EQ1ExTlZVaVJMQmd3UUx4L054OC9mWFg0cnZKMTllWDlQUjB2ZUZlczJiTnd0SFJrYSsrK2twc2U5TWlBU3FWaXNqSVNFYU1HRUZ3Y0RCbHlwUmh5cFFwa2o0WEwxN2s1NTkvWnNHQ0JUcUxudE9uVHpOdjNydzNPaWNabVZkQlczNGhJQ0NnVUdVZkFDd3RMY1hrOWNLZ2xTUE9tUVFQMmM2QnVuWHJHa3gyMXlmQTBiOS9mNXljbkVTbE1jaVdWUDdpaXkvRTd3cUZnbDkvL1JWN2Uzc2VQMzRzWGl1dkVMbWN4TWJHU2tKaS9mMzlKVGxFQ3hZc29INzkrZ1VhU3gvYnQyOUhFQVRjM056SXpNd2tQVDJkSGoxNmlHdWJtSmdZNHVQamFkcTBLVkZSVVdSbFpYSDI3RmtxVjY0c0d6VnZNYkpSOHhhalVDam8zYnYzYTQyUmwwSHp1cnlLUUlKc3pNaTh5eHc3ZHN4Z0R0bVRKMDhNSHRPM3c3cDM3MTd4OC9idDIrbldyZHNyS1IwdFg3NmMrL2Z2QTlrN3RWcWpCcktkTVowN2R4YS9hdzJnbkczNmRqTzAxS3haVTNSY2JOdTJEWlZLcFRmcDNzek1qSExseXYyckNmbFdWbGI0K3ZxaVVDZ0lEZzdHM055Y2N1VWtoZUtKaW9vQ3NwWFhjaDk3MVpvY01qTC9GazJiTnRVYjlwVVhlZFdHZXZEZ0FmNysvanJ0UFh2MnhOTFNFaE1URTRtQzE5T25UM0Z4Y2FGTGx5NWlDS3lXYTlldTZkMlZoZXlkbXNqSVNMM2xHZ1lOR29SQ29XRDE2dFU2VGs4L1A3OENLNFU5Zi82Y1pzMmFpZCsxQnN5elo4L1l0R21UR0RXVGs4TGtPUGZ2MzUrNmRldGlhMnRMUUVBQUR4NDhZTlNvVVppWm1iRmt5UkpHang0Ti9QLzcwZEM3VCtidFFqWnFaR1JrWkFwSTNicDErZmJiYjNYYWYvbmxGOHFXTGF0WGl0blQwMU9uVGExV3MzdjNia3FVS0VGOGZEdytQajdzMjdkUHNydFpVQWZBNXMyYjBXZzBMRnk0VUtJNHBMMU96bndTclZSenpyYmNDY2RhOUMwUUxsKytiREQ4N0w4ZzU1d2VQMzZzNDBXT2lJZ0Fza1VOSWlNakpjZHUzcno1NzA5UVJxWVFPRGc0dlBaT3JSYTFXazFrWkNRclY2NFUyN0t5c3NqTXpLUlRwMDVZV2xwU3NtUkpTU2paSDMvOFFWWldsdDdjbm1yVnFqRnQyalM5MTVveFl3YTFhdFhpbTIrK0VkdGlZMk9aTkdrU00yYk1vSHo1OGxTcVZFbm5QQjhmbjFjT1A2dGZ2ejcxNjlmbjc3Ly9adE9tVFhydnZ6RFN5dlhxMWFOZXZYcWNQMytlbXpkdk1tWEtGREVQOGVIRGg1dzllMVkwYkdUZUhXU2pSa1pHUnFhQWxDeFpVbS9CdVFVTEZsQ2lSQW05eDd5OXZYWGFkdTNhUlZKU0VsMjZkT0hHalJ2OC9QUFB1TGk0NE9ucEtZWndGYlNhdU5aenE2K2dYVXBLaWtUOVN4ditxYTh0SjZtcHFYckR4NnBWcThhRUNSTjAybk9HdVAxWDNMNTlXOGRnMU41TFFFQ0FqbEdtN3o1bFpONFhVbEpTNk5hdEcrN3U3bUxibGkxYjhQVDBGSGVBUzVjdUxZYUN2WHo1a2gwN2R1RGs1S1Fqdlo2V2xvYWRuUjExNjlibDBhTkhPdGN5TWpMQzNOeGNJa2FpTlVBY0hCd001cXoxNzkrL3dQZVRtWmxacU5JVW1abVpoUTU1VFVsSllkYXNXVFJxMUVnU0ZiTmp4dzRnMjRtbERaZlRPbTdpNCtNbElYUWxTNVo4WTdXRVpGNGYyYWlSa1pHUitROVJxVlQ0K2ZueCtlZWZpd1pKelpvMVdiWnNHZmIyOWx5L2ZoMmdVRlcrOVZHelprMisvZlpieG80ZGkxcXRadnIwNlJ3K2ZGaXNjYVZWUVBMMTlkVlJRMHBKU2RFeHFoWXVYSWdnQ0hyRFh3NGVQUGlmeWR0RDlnS2pVNmRPRXNscGdETm56akJtekJoV3JseXBvOFFXRWhLaXQvNkVqTXgvellBQkF3ektzeGVHa0pBUVVZd25OVFZWUjVaZHV4RFhDblpVcWxTSjQ4ZVBBOWs1cjhuSnlYclZERlVxRlNWS2xFQ3RWa3Z5WkhJU0ZSVmxzT0N0SVdiTm1vV0ppUWx4Y1hGVXFGQkJWRW5UeDQ0ZE84Ujd5dytOUmtOS1NrcWhRL2wrK2VVWDR1TGkrUDMzMzBsS1NpSXlNaEtOUmlQdStPb1RJdkh4OFpIVTVWdThlTEVjbHZZVzhVRWJOVmxaV1Z5L2Z2MjFrczMrRGRScU5ScU5wdEJlaC9Ed2NIYnQyc1hvMGFQZmlPZmc0Y09IT3Q0WTdmeGlZbUt3czdNcjhFdEhTMHhNRExhMnRnWDJRc3ZJdkUzRXhNU3dlZk5tblhhVlNzV2pSNC8wSGt0S1NwSUlmYXhaczRhNHVEZ0dEaHdvVVQzVExzSzFNZSt2YTlSOC9QSEhmUHp4eDd4OCtaSXBVNmJ3L1BsekdqWnN5STBiTjNCMmRxWk5temFNSHorZVljT0c2WjF6MmJKbGdXeFpWVVBpQ0xreE16TXJVTkcrMXlVbEpVWDJqc3E4cy96d3d3KzhmUGxTMHJaMzcxNXUzTGdoTWJ4Mzd0ekpuVHQzbUR4NXN0NXh0RVpCYkd3c2FyVmFKMjlNcFZKaGJHd3M5cXRldlRvN2QrNWsvLzc5QkFVRjBhdFhMNzI1c1M5ZXZLQktsU29ZR3h1elljTUdLbGV1TEZtUE9EczdVNzU4ZVlud1JuSnlNc3VXTGRPcldGYXRXalhPblR2SHc0Y1BHVHAwS0dYTGxtWFdyRmw1aHRoKysrMjNCVkpQVkt2VnZIejVFa0VRQ3BVM2QvcjBhUTRkT29TRmhRVkRodzRWdy9MNjl1M0wxS2xUZFFvZHA2YW00dXpzeklnUkl5VENUZ1ZSdDVYNTcvaWdqUnBmWDEvOC9QemV1b3F3SGg0ZWhJU0U2TVRINTBkTVRBeWJObTNDeGNYbGpmemdqeDgvSGljbkp4M3Y1dlBueituZHV6ZXpaODgycUltdkQ3VmF6YVJKazFBcWxXemN1UEUvOWV6S3lMd0o3dHk1ZzVlWGw5NWpMMSsrTkhqc280OCtJaU1qQTFOVFU2eXNyT2pmdnovbHk1ZlgyL2Ztelp2WTJ0cm1xWGlZa1pIQkw3Lzh3ckJod3d5T0EzRHAwaVhjM2QyeHRyYkcxOWVYT1hQbTRPam9TSzlldlZpOGVERmZmZlVWL2ZyMTQ0Y2ZmaERyTUFpQ1FIUjB0QmlTNHVIaFFXeHNMSFBuenFWWnMyWVNoVE10eDQ4Zkp5Z29LTS82TjFsWldTUWxKV0ZxYWlvcU1iMEtHUmtaSkNjbjgvRGhRNTFFWlcxUjArUEhqNHZlVmkxeVRvM00yMEtiTm0xMDJnNGRPa1RwMHFVbE5lVXVYcnhJVkZSVXZuWG10UC91Y3hmYlRreE1sRGdlR3pWcUJHVHZtSlFwVTBidkxrMWFXaG94TVRIMDZkTUh0VnJOdkhuemVQSGlCWk1uVDVhRWd4MDdkZ3d2THkvYzNOeFFxVlJzMzc2ZHc0Y1BrNUNRd0lJRkMzVEdqWWlJWVB6NDhXSmUzOENCQXczZWoxcXRScTFXOCttbm4wcnlESE56Nk5BaG5qMTdKcTdmOG5vWDVzYmUzcDQ2ZGVwUXBVb1ZLbFdxUkpVcVZhaFlzU0xseTVjWERiZzVjK1pRcVZJbG5KMmRVYWxVQUpRb1VZS2twQ1NXTDErT2w1ZVhYUFBxTGVPOU4ycWVQSGxpTUphNmRldldiTml3Z1VXTEZ2SExMNy9vN2FOUUtFU1A1YnRLeDQ0ZHhRY3lOM3YyN0tGNDhlS0ZHay9yaVNtc1ViSjA2VkxDdzhQeDh2SkNvVkJ3OHVSSjNOemM4ajJ2YjkrK3IxeDVXVWJtVFdLb0dGeGV4VGUxVEpvMGlTSkZpdURxNnBxbjArSGl4WXM2TWU2NWlZdUxZOSsrZlRScjFrenZEM2xzYkN3clZxd2dLQ2lJNXMyYk0yL2VQTW5pcGxPblRyUnExWXBWcTFheFljTUc5dTNiaDd1N082MWF0ZUxodzRla3BhV0pDY3hhWVFBVEV4Tm16SmhCOWVyVkdUNThPRVpHUm1SbFpiRisvWHAyN3R4SjE2NWRKZkg4dWZucnI3OFlQWG8wNDhhTk0xaExveURjdlh1WHJLd3NybHk1UWxoWW1PU1k5bDBmR0JnbzU5VEl2RFBFeDhkejZkSWxpWEpoWHNURXhIRG8wQ0c2ZHUxS21USmx4TnBXdVhkZG5qMTdKZ2xKcTF5NU1oWVdGcWhVS243OTlWZnhuWER1M0RrMmJ0eklqQmt6ZVBqd0lZSWc0T0RnZ0xHeE1XdldyR0gxNnRXc1dMR0N4bzBiRXhZV1JueDhQSTBhTlNJNE9KaTdkKzl5OSs1ZHlwY3Z6N1JwMDJqZnZyM09mSGZ0Mm9XWGx4ZDE2dFFoTXpPVFZxMWE0ZXJxcWhQcG9kRm8yTEZqQjk3ZTN0amIyK2NaTHJwNzkyNzI3OS9QK1BIanVYSGpCa3Fsc2xEMXB5cFhyaXpXenROSFdGZ1lPM2Jzd05YVlZlZVlqWTBOVjY1YzRiZmZmc3Z6blNmejMvUGVHelVEQnc0a0xpNHV6ejVYcjE0MUdEZXFWQ281Zi83OEc1L1hzV1BIRE1iVWhvZUhvMWFySlFXZmNzOXB5SkFoQmI2V1NxWEN3Y0dCRmkxYWlHM1hyMS9uNU1tVHIvUkRuNVdWQmVoUFREYkV2bjM3MkxoeEkxOTk5Wlg0MHF0WXNTTGZmZmRkdnVmS212QXlid1A5Ky9kL0xRZEhkSFEwSmlZbU9uSHZPYmwxNnhaMzc5NWx3SUFCZVk0Vkh4OFBaQ2VwUXZZemVmLytmZEhoc0dqUklvNGRPOGJreVpQcDE2K2YzakhNemMwWk0yWU1IVHAwd05QVFUxUXIwdGJqeWkzSDJyVnJWNVJLSlI0ZUhvU0dodUxzN015NmRldTRmLzgrcnE2dTlPL2ZQMDlIeDlXclY0RnN3L0IxdUh6NU1wQzkwMTZ2WGozSk1UbW5SdVpkeE5QVGsvVDA5QUtYY0hqeTVBaytQajRVTFZxVS92MzdFeElTUXZueTViR3hzV0hIamgwVUwxNmNoSVFFenB3NVE4ZU9IWUhza00xSmt5YUpSVHR6aHIvZHVYT0gwNmRQWTJKaXd0R2pSekUxTmNYUjBSSElkcENVTEZtUzBxVkwwNlZMRjRvVUtVSnFhaW8xYXRSZ3dvUUpUSmd3QVkxR3c4Q0JBM1dNc3ZEd2NCWXZYa3hvYUNqZmYvODlMaTR1UEh2MmpLbFRwOUs3ZDI4R0RoeklsMTkraWJtNU9TRWhJZmo3K3hNVkZjWGd3WU1aTW1TSVhqVXpiWmpZdm4zN2NIWjJac0NBQVF3ZE9wUzZkZXYrWDN2M0hoZFZuZjRCL0hQT0RBNmpLQ2htS0Frc2tJWW9JVW9xYW1xdVZ1Q3V1U3RXaUt2WlJmS1NHYnFaNXJwSW1wdVh2UFpUSWk5WnBrbHE5RXJSVURGZmxvZzM1TmFTb09WTDB5U1Y2ekRBY0g1L3NITmVESFBoemdqemVmOGpjMjQ4VUhPWTUzeS8zK2RwMEFpdy90NlprWkdCek14TWRPclVDVE5tek1DYU5Xdmc0ZUdCU1pNbUdaM1RzMmRQdlBMS0svam9vNDh3WnN3WXM2WDhxZVcxK2FRR3FPcStXMzJvYy8vKy9lalZxNWZSaCtXaW9pTEV4OGRqK1BEaGRTNDcyRkJIang3RjBhTkhUVDZ4TFM4dmgwNm53L2J0MjAzdWt5UkpUbXJ5OHZMa0pwLzZwelhIangrWDE4SU1IRGdRUUZWaVVMM2IrTjY5ZTNIcTFDbWo2K2ZtNXNwejR1L2R1NGZNekV6RXhzYkMyZGxabmhlclR4S1RrcEtNR21uMTdkdlhvTFk4VUpYQVJVVkZvWC8vL2xpd1lJRzgzZDNkM1NBbW9nZVpxWExOZW1xMTJtSlo0L3o4Zk9UbTV1SzU1NTZ6K0QyMmJ0MktidDI2SVRnNDJHaWZLSXJ5MmhaOVJhTHUzYnVqckt3TUN4Y3VSRXBLQ2tSUnhOcTFhL0gyMjIvajFWZGZOWnFPWW9xUGp3OTI3TmdodjA1SVNJQ0xpNHRSOFFBQUdEWnNHSjUvL25uczNMa1RpeFl0QWxEVndIZjgrUEcxanR4ZXVuUUozdDdlOVpvaVlzckJnd2ZoNk9oWTd6NVorb1NQdmJMb1FWRlFVSUFWSzFiZ3UrKytRMmhvcUZFaXJsQW9UUFpqdVhYckZvQ3E5MzkyZGpheXNySVFFUkVCcFZLSnJWdTNJaTh2VDk3LzZxdXY0dHExYTFpNGNDRnljbkx3eGh0dllQLysvVmk2ZENtMmJ0MEtiMjl2WkdWbHdjWEZCV3ExR2tlT0hFRlFVQkJTVWxLd1ljTUcvUExMTC9EdzhNQ0lFU013ZmZwMDlPM2JWNjVpMXFkUEgrelpzd2ZMbGkzRG9rV0xzSGZ2WG9TRmhXSEVpQkd3czdQRHhvMGJjZS9lUFd6ZnZsMStBT0hpNG9KUFB2a0VDUWtKV0xseUpiWnMyUUlIQndmY3VYTUhUei85TkQ3ODhFT0w2MVMrL2ZaYkFKQkhmSk9UazVHYW1tclVaNmMybjMvK09ZNGNPWUlyVjY1QXE5VkNvVkRBeThzTEV5Wk13R2VmZllhMHREUnMyYkpGVHF4cXpsQ1pPblVxRWhJUzhONTc3K0hMTDcrczkvcGlhaDQya2RRNE96c2IzQ3dpSWlMZzR1SmlkQU81ZWZNbWpoNDlpdEdqUjdmSUdodEhSMGVUaTJxWExsMXFkazNOOHVYTGNmRGdRZmwxVGs2Ty9HYld2K24wOC9vREF3UGxwS2F1cmwrL2pyaTRPQUJWTjF5TlJvUGJ0Mi9EeThzTEdvMEdzYkd4Y29mMDQ4ZVA0OFNKRS9LNTVlWGxDQThQTjBocURodzRnUGZmZngvZTN0NVl0MjRkU2t0TGNmandZVXljT0pGcmFxak44UFgxeGJmZmZvc1ZLMWFZTEt5aEh4Vjk4c2tuelY3anE2Kyt3dmZmZjQ4bFM1YVlyRERtNHVLQ3hNUkV2UFhXVzhqT3prYlhybDNoNnVxS1diTm1JVGs1R2RIUjBaQWtDVkZSVVRoNThpUkdqaHlKSGoxNlFLMVdReFJGQ0lLQVljT0dRWklrZlBQTk42aXNySVJPcDVQbnIrdWJXVjY4ZUJIVHAwK0hJQWpRYXJYNCtlZWZrWm1aaWRPblQ4dWpPS05HalVKQVFBRGk0K094ZWZObXhNVEVZT0RBZ2ZEejg0Tzd1enZjM056ZzZla3BMMURXRjJVSkR3OXYxTzg1TGk0T09UazVtREpsU3EwOUtZcUxpN0YxNjFhb1ZDb29GQW9jUFhvVW9paGFYS3RFMUJKeWNuS1FrSkNBcjc3NkN2bjUrZmpiMy81bThNQlB6ODNORFNVbEpWaStmTG1jeEplV2xtTGZ2bjBBcWg1SUxGNjhHTzNhdFpQWDNYejIyV2NvS0NpQVVxbUVxNnNyamg0OWl2ZmVldzlxdFJycjE2OUhVRkFRaGd3Wmdwa3paMkxLbENudzkvZkgrZlBuRVJJU2dyaTRPT1RsNWVHNTU1NUR0MjdkTUg3OGVJd2NPUkx1N3U3WXRXc1hmdnJwSjV3OWV4YTV1Ym55aUd2bnpwM3g0WWNmNHZUcDA5aTRjU1BlZnZ0dEJBWUdZc3VXTFZpMWFoWHM3T3dnaWlLS2k0dVJuWjJOakl3TVhMNThHUmN1WEVCeGNUSDgvZjNSb1VNSDNMdDNEMGVPSEVGNmVqcjY5T2tEYjI5dmRPdldEUTgvL0RDNmQrOE9OemMzQUVCb2FDZ0NBZ0l3YWRJay9QNzc3MWk2ZENuNjlPbURaNTk5dGw3L0RlenM3T0RxNm9xeFk4ZkMxOWNYUGo0K3NMZTNoMGFqUVVoSUNKNTc3amw0ZUhoZzE2NWQ2TkNoZ3p6U3JFKzRsRW9sRmk5ZWpGMjdka0dyMVRLcGVVRFlSRklEQUgvOTYxL2xZY3ZTMGxKczI3Yk5aT2Rkb0txeGxINmVwSStQajlscFlBK0NRWU1HeWNuUDh1WExzWC8vZmlRa0pNaUxmdXRyeElnUjhtTEEwTkJRbzBJQllXRmhTRXRMdzdScDA3QisvWHFEQkdibzBLRUdUMEYxT2gxaVkyUFJxMWN2Yk5xMENRNE9EbGkxYWhXKy9QSkxCQVFFd012THEwRXhFajFvM25qakRaU1VsT0RFaVJORzY5Y0VRWUNUa3hObXpacGx0dlNuUnFQQnRtM2JFQm9hYW5ZMFovTGt5Y2pOelVWT1RvNThQVUVROE5CREQySGV2SG55Nkk2bnB5ZjI3TmxrZkt4YkFBQVlla2xFUVZTRHBLUWs1T1hsUWF2VnlnOGlMSmt3WVFLeXM3UGg2T2lJeVpNblkvWHExZGkzYng4cUtpcWdVQ2pnNCtPRFdiTm1ZZHk0Y2ZJNnZMQ3dNR1JrWkNBeE1SSEp5Y21JaVltQkpFbFFLcFU0Y09BQWV2VG9BYUJxZW90R296SFp4NmMrTGw2OGlNNmRPNXVkdG1wblo0Y3VYYnBBcVZTaWZmdjIrUHJycitYcE5nNE9EbmpqalRmNDRZT3M2djc5KzNqdHRkZHcvLzU5OU83ZEcxRlJVV2J2Q3hNblRzU2xTNWR3Nk5BaHVYY0tVTFdtWS9iczJlaldyWnM4dFZ6L1lmdWhoeDZTcDZVQ2dMKy9QMEpDUXZENjY2L0w3OXRldlhwaDE2NWQyTFJwRTVLVGsrSGg0WUdYWG5vSnhjWEZHRFJva0J4UDc5Njk1ZXZFeDhjak56Y1hnaURBMjlzYjQ4ZVBONGgxNk5DaEdEcDBLSDc4OFVlNHVMZ0FxS3JPdG1iTkdwdzhlUkkzYnR5UTR4czRjQ0RlZlBOTkJBVUZ5VEVWRmhiaXpKa3pPSHYyTEZKVFUzSHMyREY1ZXZ6Zi8vNTNlV1I0d0lBQkdEQmdBQUJnNWNxVnFLeXN4TXFWSzQxR1lQdjE2NGZZMkZpekk4T1RKazB5T2JWTXJWYmowMDgvbGFjSmI5eTRFVHFkRHZiMjlnZ09EallvaHVMdjd3OS9mMytUMXlmcnNKbWtadkhpeFNnckt3TUEvUE9mLzhTb1VhT01NdnU3ZCs5aTJiSmxDQXNMay85SGJlNC9nS1pLcGVyZnlKYjIxU1JKa3NucFpNMUJQODJtNXZ4VlFSQU0xdGtvRkFvc1c3WU1QajQrYU4rK1BiS3lzdkRsbDE5aTRzU0plT1NSUitUU3RYWFIySXBKUk0zSjJkblpaQUdCMnN5ZlAxLysrdlBQUDdmNE1LSmJ0MjRtRzNrdVdMREE0RDdsNCtPRHFLZ29nMk1rU1pKTHhVdVNKUDhyU1pJOFlxcFNxVkJSVVlHUkkwZkN5Y2tKRXlaTWdJT0RBd0lDQXVEbjUyZTJ1SUd2cjY4OC83Nm9xQWhYcmx5QlJxT1JFeHA5VFBwcHNvM3hyMy85QzcvKytxdlpjdGVCZ1lINDdydnY1TmNuVDU2VWY5NzZyQUVrYWk1T1RrNVl0MjRkRkFwRnJWTW9IUndjc0c3ZE9vdkh6SnMzeitLVXloNDllbUR4NHNWRzI3dDM3MjdVNXdtQTJXSW4rL2J0a3grT1dKcGxNV1RJRUlQWG8wZVBoaVJKOFBYMVJiOSsvY3dtR1IwN2RzU1lNV1BrTlVBYWpRYTV1Ym00ZXZXcXdYcmc2bGF0V29XN2QrOGFKSEhWcjFlejRJcCtwTGsyMVdNOGUvWnNuYzZoQjRQTkpEWFZzMnRSRk9IdTdtNzBkRVEvVDkzSHg2ZEZtaW5sNStkYlhHQm1icCtwRzFoS1NncnUzTGtEb0dvTlMwQkFRS1BucnRkVVdWa0pVUlJSV0ZnSXdMamp1U0FJUnJIcG42aG9OQm9zV3JRSWpvNk9tRGx6Smc0ZVBHaTIvSzBwNDhhTk0vcWdSdFNXV0NvZ1lFbGRIcndJZ21CeVNsdE5TcVZTSG4zMTh2S3E5MmlxZzRORHN6NjVWS2xVY2xXMnVxcjVzSVhJMnBweWVudGQzdGROZGIyR1RCbHY2R2lHV3EwMmVHQmlpa0toTUpuUWtPMnltYVNtSmt2VHoxcEsrL2J0VFM1dTI3Tm5EeTVmdm93VksxWVk3ZnZxcTYrUW5KeHNjcnV6c3pQKytPTVBmUDc1NTlpOGVUTTJiZG9rZndCbzZQb1ZqVWFENzcvL0hnVUZCVWhQVDhldFc3Zmtzb2xkdTNZMU9OYmNod2RKa2hBZEhZMWZmLzBWTTJmT1JNZU9IVEY0OEdCRVIwZWIvSjY3ZCsvRzFhdFhEWjR1TlhXQ1JrUkVSRVJ0UjV0UGFrcExTdzA2NGVxTkhUc1c0OGFOTTlqMnh4OS9ZTW1TSlMwVkd1enM3RXpPTVU5S1NrSjZlcnJKZlQvODhJUFJ0cXRYcitMWXNXTjQ4Y1VYc1h2M2JxeGR1eGFSa1pHSWpJekUvdjM3VVZGUlVlZHBkQ1VsSlVoTlRjV0ZDeGR3Ky9adDVPYm00cHR2dnNIdzRjTXhldlJvSERwMENLZE9uWUtkblozUkZCRDlZdVNhTm0vZWpDTkhqZ0NBM0tqSzNkMWRMaUZiVTJKaUlxNWZ2MjZ5QWhRUkVSRVJVVTF0T3FtUkpBa2xKU1ZHMDZST25EZ0JVUlJOVnM4Wk8zWnNxNXVxc0hIalJuaDRlQ0FnSUFDN2QrOUdwMDZkc0huelp0eTZkUXRhclJZVkZSWG8xS2xUbmE0VkZ4ZUg5ZXZYeTcrYko1NTRBcEdSa2ZMb1RHQmdJS1pQbjQ3YnQyOWp6cHc1V0xwMHFUeGlZMnBhM0lZTkc3Qno1MDcwNzk5ZjdpOUJSRVJFUk5TVTJuUlNvNjk2MDZGREIyUmtaT0MxMTE2cjg3bURCdy9HbWpWcm1pczBBRldGQVBidTNXdTAvZHExYTZpb3FEQzVMemMzMStEMWp6LytpSk1uVHhwTlkzTjJkb2F6czdPOFRzamN3dHFhaGd3WkFqYzNOenp4eEJPWU9uVXFQRHc4RExyMGR1blNCZm41K2ZEdzhNRFpzMmNSR2hxS2Q5NTVCMlBIam9VZ0NBYUZESXFLaXJCMzcxNEVCd2ZqNVpkZnJuTmpNU0lpSWlLaSttalRTYzIxYTljQVZQVjNjSE56dzhxVkszSGh3Z1Y4K3Vtbm1EWnRtdEhpTlVtU3NHM2JOcVNscFNFZ0lNRHNkYlZhTFRRYURkcTNiMjl5YWx0ZGxaYVdXbHdzYjI2ZktJb29LeXREdTNidDVDWjB6ejc3TEU2ZVBHbDBiRlpXRmdEajd1QTFyVnUzRGtPSERrVmdZS0RGaGJpblQ1OUdhV2twWnMrZURSY1hGeXhjdUZEdWJxNVVLdVhLYUxkdTNZS0xpd3ZlZi85OURCczJUQzduU0VSMWs1YVdoc2NlZTZ6SkZ3STNWRkZSRWE1ZXZZcWVQWHZXdTZoQmVubzZQRDA5V2NHUWlJaWFUWnRPYW5KeWNnQUFqejc2S0RwMjdJamh3NGRqK1BEaEtDZ293QmRmZklHK2Zmdks2MVlLQ3dzUkhSMk45UFIwTEZ5NEVLR2hvV2F2Ky9ISEgyUDc5dTNZdFd0WHZidGFWOWVRNXB0Nm4zMzJHWTRkTzRaVnExWmgxYXBWWmtzNm5qdDNEazVPVHZqVG4vNWtNWmJqeDQram9LQUFnWUdCRm8vYnZuMDdIQndjTUdUSUVOamIyMlB2M3IxeXFWZDdlM3Q1ZEd6NjlPa1lOMjRjWnM2Y2FmRjZSR1FzSlNVRkVSRVJtRE5uRHFaTm0yYnRjQUJVOVloNTg4MDNFUjBkWGEvMWJuZnYzc1hVcVZPeFpNa1NveDQ4bFpXVlpzdlVWOGNLWmtSRVZKczJuZFFrSnllamZmdjJScFd6RmkxYWhBNGRPbUQrL1BsNDl0bG5NV0RBQUd6ZXZCbnQyclhEUng5OWhDZWVlTUxpZFM5ZHVvU0hIMzY0VVFuTmlCRWo0T25wMmVEemI5NjhpY3VYTDBPdFZodXRHZElyTFMzRjhlUEhFUlFVVkd2MU0zTzEzcXY3NXB0dmtKR1JnUmt6Wmhna01ucU9qbzdJeTh0RFNVa0pidCsrM2VBU3RVUzI0TjY5ZTlCb05DYjN1YnE2d3R2Ykc5dTNiOGZ3NGNQbEFoczFkZTNhdFZHanhmVlJVVkVCQUNiWElscHk3dHc1QU1EQWdRT045bTNhdEFrN2QrNnM5UnA5Ky9hdDAzRkVSR1M3Mm14U295OUZQSHIwYUtOUkRJVkNnYkN3TU9UazVPRHc0Y000ZlBndzFHbzEzbjMzWFl2VHpvQ3FQK3labVpsbXUzN1gxVFBQUEdOMm4xcXRSa1ZGQlNvcUtzeCtnTGg0OFNMYzNkM05KalJBVlpubnZMdzhrMDk2OVVtT1ZxdkYvZnYzalpybEFZYU5QcTlkdTRZUFB2Z0FMaTR1Q0FzTE0vbjlldlRvZ2N1WEx5TXpNeE1BR3B6MEZSUVVXR3dtUnRRV2ZQREJCemg2OUdpdHg1bnFlcTBYR3h0cjFHQ3V1ZWlUbXZwT2h6dDM3aHpVYWpVdVg3Nk15NWN2eTl2MW84Zm1TdHRYVjljMWdVUkVaTHZhYkZLemJkczJsSmFXeXRNa0Nnc0xrWldWaGZUMGRDUWxKU0VqSXdNT0RnNElEUTFGbHk1ZEVCY1hoOGpJU0hUcTFBbEJRVUhvM2JzMzNOemM0T0hoQVRjM04vbERkbFpXRnJSYXJjbHl5MDJsVDU4KzJMZHZIeUlqSTQwU0EwbVM4Tk5QUHlFN094dFRwa3d4ZTQyc3JDeDg5TkZIQ0E0T050bEFyM3YzN2dCZzBBdm04Y2NmeDdWcjEzRDY5R2xvTkJyODhzc3ZHRDE2Tkc3Y3VJSFhYMzhkV3EwVzc3MzNudG55MElNR0RjSjMzMzJIQlFzV29FT0hEblZPYXQ1NTV4MEFWUVVkN3QyN2g0c1hMelpxRkl5b3RYQjFkVFhvNm4zcTFDbVVsNWZqcWFlZU1qcjI2NisvaHF1cnE4R0lSMk5HZSt1cklVbE5hV2twRWhNVFVWWldobi8vKzkvUTZYVHkrUys4OEFKRVVUUmIycDZJaUtnKzJteFNjK0xFQ1F3WU1BQURCdzdFMUtsVGtaNmVEcURxcWVEamp6K082T2hvUFBYVVUvTDBxZW5UcCtQTW1UTTRmdnc0VWxKU2tKQ1FBS0NxbjBwY1hKeDgzZFRVVkRnNk90WTZvdE1ZSVNFaHlNbkpRV0ppSXM2ZlB3OUprZ3oyZCtqUUFTRWhJWmd4WTRiWmEzenl5U2Z3OVBRMFNGcXFDd29Ld29RSkUzRGh3Z1VvRkFyTW5Uc1hIaDRlK085Ly80dTFhOWNDcUNxd0VCd2NqSUtDQXBTVWxDQTZPdHJpVStGeDQ4WWhLU2tKNTgrZngxdHZ2VlhuYVRHLy9mWWIwdExTQUZRVlFmRDA5TVQ4K2ZQcmRDNVJhNlpTcVF5Nmk4Zkd4cUtrcEFSejU4NDFPbmJod29WNDhza25tN1FidVNrN2QrNUVURXlNMFhhZFRnY0FXTEJnUWEwanFZbUppVkNyMVlpUGowZCtmajcyN3QyTGpJd01MRnUyREQvODhJTjgvb1lORzVyK0J5QWlJcHZVWnBPYTFhdFhRNUlrS0pWS1RKczJEVGR2M2tULy92M1J1M2R2a3d0T2xVb2xoZzBiaG1IRGhnRUE4dkx5OFBQUFA4UEp5Y25nRDNoNGVEakN3OE9iTlhhRlFvRjU4K1poM3J4NTlUcHYxS2hST0gvK1BBQmc1Y3FWS0NrcE1WanpVdk43dlB2dXUwYmJlL2Z1amZQbnowT24weG44bnI3Kyt1dGExOGpZMmRsaC9mcjFKdmYxN05sVGpxMm1IVHQyV0x3dVVWdW1Md3dDQUdWbFpaQWtDVU9IRGpVNnJyUzBGUHYzNzBkOGZMeThUWjg4TkNWUFQwODgvZlRUUnR0emMzT1JscGFHUVlNR29VdVhMaWJQVFVsSndjMmJOK1VIR2djT0hFQkFRQUM4dmIzbEJ4YzExL2VWbFpYaHdJRURadU54ZFhXdGRaMGpFUkZSbTAxcVBEdzg1SzhiTXJXaGE5ZXVjbFBKMWtpcFZOYTU0YVlwTlJNL0x2b25haDR2dnZnaS92em5Qd01BWW1KaW9OVnFNV2ZPSEtQam9xS2k0T3ZyaTRrVEo4cmJtcU5JZ0w1S1pFMGZmL3d4MHRMU01IdjJiSVBlVmRYTm56OGZ2Ly8rdTN6L2VPbWxsK0RzN0F3QUtDOHZoeWlLUmttTlJxUEJ4bzBiVFY2dnFLZ0lJMGFNWUZKRFJFUzFhck5KRFJGUmEvRFlZNC9KZmFUaTR1SlFVbEppTXFsUXFWVG8wYU9IeVgwdG9hQ2dBSURsUmZ2bDVlVlFxVlR5YXo4L1AxUldWdUxtelp1NGMrY09sRXFsM0JCWXY3YkdYR2w3QUhqMTFWZWJLbndpSW1yam1OUVFFVm1KcVZMckZ5OWVORHY5ekpxdVg3OE9wVkpwZHVvWlVEV1ZySHBTTTJYS0ZOeTllOWZnbUwvODVTOEFxcWE1V1N0Qkl5S2l0b2RKRFJHUkZXZzBHcFBUeDd5OXZVMnVwek8xQnE0bDVlYm1vbWZQbmhhYllHcTFXb09rWnNPR0RYTFZ0TmpZV0Z5OWVsV3U5bVp2YjQvRGh3ODNiOUJFUkdRem1OUVFFVmxCY1hHeFVaK3BOV3ZXUUpJa2syV1RFeElTYW0yaTIxeHUzTGlCR3pkdXlLTXM1bWkxV29QaUpENCtQdkxYeGNYRmNITnpNNmpleHFTR2lJaWFDcE1hSWlJcktDd3NsUHRGUGZYVVU5QnF0WFU2VDZWU21WMkQwbHdPSFRvRUFCZ3laSWpGNDBwS1NzejJzYnA2OVNvR0R4Nk1zMmZQR2l6OEx5c3JrNjlmMDkyN2QxbWtoSWlJNm9SSkRSRlJDNU1rQ2Rldlg1ZjdQa1ZIUnlNdkx3OHJWcXpBNE1HRERTcWM2WjA4ZVJJSERoekFvRUdEekY1WHA5T2hzTEFRN2RxMVEvdjI3WnNrMW52Mzd1R0xMNzZBbzZNalJvNGNhZkhZa3BJU2RPdld6V2g3VmxZVzd0Ky9qN1MwTkJ3L2ZoeDc5dXlCdTdzN2dLcHBlTlVia0ZhbjFXcGJ0TUVvRVJHMVhreHFpSWhhMkkwYk4xQmFXb3BISDMwVUFPVENBSFoyZGxpeVpBbDY5ZXFGaUlnSUtCUUs2SFE2N055NUV3Y1BIa1J3Y0RDV0xsMXE5cnBuejU3RjdObXpNWGZ1WFB6akgvOW9kSnc2blE1UlVWSEl6ODlIWkdTa3dYb1pVNHFLaWt3bVU4ZU9IUU1BckYyN0ZuUG16RUZVVkJRKytlUVRBSmFybjczenpqdU5LazFQUkVTMmcwa05FVkVMTzNQbURBRElwWnoxZ29PRElZb2lvcU9qY2ViTUdZU0hoMlBIamgzNDVaZGZFQmtaaVJkZWVNSGl1cHJVMUZRQVZkUFpHcXVpb2dKUlVWRTRkZW9VQWdNRDhjSUxMMWc4dnFpb0NLV2xwVVpKU0dGaElmYnYzNDkrL2ZyQjI5c2JjK2ZPeGVMRml5MDIzTlI3Ly8zM0cvVXpFQkdSN1JDdEhRQVJrYTFKU0VpQWk0dUx3VUo2dldIRGh1SDU1NTlIWm1ZbUZpMWFoT3pzYkx6eXlpc1lQMzU4cllVQ0xsMjZCRzl2Ynp6eXlDT05paTh2THc4UkVSRTRkT2dRZkh4OHNIcjFhb2lpNVQ4WCtuVXhOUnR6eHNURUlEOC9IeSsvL0RJQTRKbG5ua0gvL3YyeGRldFd1VElhRVJGUlkzR2tob2lvQlowNWN3WVhMMTdFOU9uVElRZ0N0Rm90ZnY3NVoyUm1adUwwNmRQeUtNNm9VYU1RRUJDQStQaDRiTjY4R1RFeE1SZzRjQ0Q4L1B6Zzd1NE9OemMzZUhwNnlsUENkRG9kMHRQVEVSNGUzcWo0NHVQanNXN2RPdVRuNTJQNDhPRll2bnk1VVpXMjJiTm5RNmZUd2NIQkFTcVZDbmZ1M01HNWMrZWdWcXN4WnN3WStiaHZ2LzBXdTNmdnhxaFJvd3g2MHJ6Nzdyc1FSUkVIRHg1RVdWa1o0dVBqTGNha1VDZ1FFaExTcUorTGlJamFOaVkxUkVRdEtDa3BDWTZPanBnOGVUSldyMTZOZmZ2Mm9hS2lBZ3FGQWo0K1BwZzFheGJHalJzbk43a01Dd3REUmtZR0VoTVRrWnljakppWUdFaVNCS1ZTaVFNSERxQkhqeDRBZ096c2JHZzBHb3dhTmFyQnNkMi9meCtiTm0xQ2NYRXhaczJhaFduVHBwa2NvYW1vcUVCS1Nvcjh1bDI3ZHVqWHJ4L216cDBMRnhjWEFFQmxaU1YyN05nQkx5OHZMRm15eE9COER3OFArVHhKa3ZDZi8vekhZbHdxbFlwSkRSRVJXY1NraG9pb0JiMzU1cHNZT1hJa25KeWNNR0hDQkRnNE9DQWdJQUIrZm40R1BWNnE4L1gxaGErdkw0Q3F0U3RYcmx5QlJxT1JFeHFncWlmTStmUG5HeFdiazVNVDFxNWRDN1ZhRFM4dkw3UEhiZG15QlVCVmNsTlpXUWs3T3p1anFYR2lLR0w5K3ZWUXE5VndkSFEwZVoySWlBaEVSRVEwS21ZaUlpS0FTUTBSVVl1eXQ3Zkg0TUdEQVFCZVhsNFdrd2RUSEJ3YzRPL3YzeHloQVFENjl1MWI1Mk9WU3N0L1Fxb25YVVJFUk0ySmhRS0lpSWlJaUtoVlkxSkRSRVJFUkVTdDJnTTcvVXhYb1VObTFuK3RIUWExRVpsWi8wVjVlYm0xd3lBcjRMMkVtaEx2SmJhTjl4TnFTcnlmTkswSE5xblJsSlppNC8vRndNN096dHFoVUJ0UVhsNk9nc0pDYTRkQlZzQjdDVFVsM2t0c0crOG4xSlI0UDJsYUQxeFNVeVpWL3RaT0VINnJsQ1Q3K3dVRjFnN25nU1pWU3REWEc1SUFDS0xseG53RVFKSnVsMG5TYjlZT2c1cGZwU0Q5TG9MM0Vtb212SmZZRkg0MnFSK3BVb0pDRk1SS29OTGFzYlFLdko4MGlRZnhVN0RvNXUzN21LaTA2MmJ0UUI1MDdSU1YzdloyNGhSUkVPeEt5blRieW5UaUZXdkg5S0RUQ1pWNTE3TXVaNEkzV2x2QWV3azFHOTVMYkE3dkovWFFYb2tnaFFMZWhWcDhhdTFZV2dQZVQ1ckdnNWpVVUIzNSsvdVBGRVh4QzBtUzdDVkptbkRwMHFVa2E4ZEVSRVJFdHMzZjMzK3ZLSXA5Q2dvS0JsNjVja1ZyN1hqSU5yRDZHUkVSRVJFMWliNTkrM29KZ2hBb1NkSWphclY2dExYaklkdkJwSWFJaUlpSW1vUW9pb0VBSGdiUVNhRlFqQVJuQlZFTFlWSkRSRVJFUkUxQm9WUXF2UURZQzRJZ0NvTHdtS2VuWnlkckIwVzJnVWtORVJFUkVUWGFnQUVESENSSkNoSUVRZi81MHMvSnlla2hxd1pGTm9OSkRSRVJFUkUxV21WbHBhc2dDTU1BUUpJa0NJTGdydFBwaGxnN0xySU5UR3FJaUlpSXFORWtTUW9HMEVtU0pIbWJLSW9oMW91SWJBbVRHaUlpSWlKcUxJVWdDRE9xYi9oZmNoUGk0ZUZoYjUyUXlKWXdxU0VpSWlLaVJ2SDM5eDhrQ0lKMzlWRWFBQkFFd2FGejU4NHZXU2tzc2lGTWFvaUlpSWlvc1VMTjdaQWthWEpMQmtLMmlVa05FUkVSRVRXWW41OWZCMEVReGxRZnBSR0VxdlkwL3lzWTBNdlB6eS9BV3ZHUmJXQlNRMFJFUkVRTkpvcWlQNEN1K3RmNmhLYWFUcUlvUHRtaVFaSE5ZVkpEUkVSRVJBMGxBQWdVQktHcmhXUGFpYUlZMUtkUEg0ZVdDb3BzRDVNYUlpSWlJbXFRM3IxN093aUNNQlNBQWpBY3BkRi9MVlI5NGFkU3FaeXRFU1BaQmlZMVJFUkVSTlFnS3BXcUs0RGh0UjBuU1pLSEpFbC9hb0dReUVZeHFTRWlJaUtpQmhFRVlZd2dDQS9YTE9WY2JiKytXSUJLRUlSSkxSd2UyUkFtTlVSRVJFVFVJS0lvaGdOVnlZdUpBZ0hRNy91ZnZ3R3dhNW5JeU5Zd3FTRWlJaUtpZXZQMzkvY1FCS0hXcVdkNmdpQTgzTDkvLy9ITkdSUFpMcVcxQXlBaUlpS2kxcWVzckN4UHBWTDUxOWpzTFFqQ0prbVNPZ0tJQnBCUWZXZDVlZm10Rmd1UWJBcVRHaUlpSWlLcXQ4ek16Q0lBcWRXM1BmNzQ0eFVLaGFKTUVJUktuVTUzTFRVMU5kWE02VVJOaXRQUGlJaUlpSWlvVldOU1EwUkVSRVJFclJxVEdpSWlJaUlpYXRXWTFCQVJFUkVSVWF2R3BJYUlpSWlJaUZvMUpqVkVSRVJFUk5TcU1ha2hJaUlpSXFKV2pVa05FUkVSRVJHMWFreHFpSWlJaUlpb1ZXTlNRMFJFUkVSRXJScVRHaUlpSWlJaWF0V1kxQkFSRVJFUlVhdkdwSWFJaUlpSWlGbzFKalZFUkVSRVJOU3FNYWtoSWlJaUlxSldqVWtORVJFUkVSRzFha3hxaUlpSWlJaW9WV05TUTBSRVJFUkVyUnFUR2lJaUlpSWlhdFdZMUJBUkVSRVJVYXZHcElhSWlJaUlpRm8xSmpWRVJFUkVSTlNxS2EwZEFEVUpOWUFGL2Z2M0Q3ZDJJRVJFUkdUVE9rdVMxRVVRQk1uYWdaQnRZVkxUdXBWTGtsUXBDSUpLRUlSZ2F3ZERSRVJFOUQ4RkNvV2kzTnBCa08xZ1V0T0s2WFM2VEtWU3VRV0FwN1ZqSVNJaUl0S1RKT2wyWldWbHNyWGpJTnNoV0RzQWFwd0JBd2JZYVRRYWxiWGpJQ0lpSXRJckt5c3J2M0xsaXRiYWNSQ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zFQZjhQT05aN2NNejZMZVFBQUFBQVNVVk9SSzVDWUlJPSIsCgkiVGhlbWUiIDogIiIsCgkiVHlwZSIgOiAiZmxvdyIsCgkiVXNlcklkIiA6ICIxNDYxNjU5MDYyIiwKCSJWZXJzaW9uIiA6ICIzNyIKfQo="/>
    </extobj>
  </extobjs>
</s:customData>
</file>

<file path=customXml/itemProps89.xml><?xml version="1.0" encoding="utf-8"?>
<ds:datastoreItem xmlns:ds="http://schemas.openxmlformats.org/officeDocument/2006/customXml" ds:itemID="s:customData">
  <ds:schemaRefs>
    <ds:schemaRef ds:uri="http://www.wps.cn/officeDocument/2013/wpsCustomData"/>
  </ds:schemaRefs>
</ds:datastoreItem>
</file>

<file path=docProps/app.xml><?xml version="1.0" encoding="utf-8"?>
<Properties xmlns="http://schemas.openxmlformats.org/officeDocument/2006/extended-properties" xmlns:vt="http://schemas.openxmlformats.org/officeDocument/2006/docPropsVTypes">
  <TotalTime>0</TotalTime>
  <Words>5191</Words>
  <Application>WPS 演示</Application>
  <PresentationFormat>宽屏</PresentationFormat>
  <Paragraphs>723</Paragraphs>
  <Slides>22</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22</vt:i4>
      </vt:variant>
    </vt:vector>
  </HeadingPairs>
  <TitlesOfParts>
    <vt:vector size="34" baseType="lpstr">
      <vt:lpstr>Arial</vt:lpstr>
      <vt:lpstr>宋体</vt:lpstr>
      <vt:lpstr>Wingdings</vt:lpstr>
      <vt:lpstr>Wingdings</vt:lpstr>
      <vt:lpstr>微软雅黑</vt:lpstr>
      <vt:lpstr>Arial Unicode MS</vt:lpstr>
      <vt:lpstr>Calibri</vt:lpstr>
      <vt:lpstr>PingFang SC</vt:lpstr>
      <vt:lpstr>SWAstro</vt:lpstr>
      <vt:lpstr>Inter</vt:lpstr>
      <vt:lpstr>Arial</vt:lpstr>
      <vt:lpstr>WPS</vt:lpstr>
      <vt:lpstr>基于肌电信号与深度视觉的上肢康复训练外骨骼</vt:lpstr>
      <vt:lpstr>PowerPoint 演示文稿</vt:lpstr>
      <vt:lpstr>肌电信号采集</vt:lpstr>
      <vt:lpstr>肌电信号采集</vt:lpstr>
      <vt:lpstr>PowerPoint 演示文稿</vt:lpstr>
      <vt:lpstr>PowerPoint 演示文稿</vt:lpstr>
      <vt:lpstr>不同状态下肌电信号的采集，桡侧腕长伸肌和肱二头肌</vt:lpstr>
      <vt:lpstr>不同状态下肌电信号的采集，肱二头肌和斜方肌</vt:lpstr>
      <vt:lpstr>PowerPoint 演示文稿</vt:lpstr>
      <vt:lpstr>伺服电机</vt:lpstr>
      <vt:lpstr>伺服电机控制</vt:lpstr>
      <vt:lpstr>上肢外骨骼机械臂3D模型</vt:lpstr>
      <vt:lpstr>上肢外骨骼机械臂穿戴效果</vt:lpstr>
      <vt:lpstr>机械臂运动学分析</vt:lpstr>
      <vt:lpstr>机械臂运动学分析</vt:lpstr>
      <vt:lpstr>机械臂运动学分析</vt:lpstr>
      <vt:lpstr>双目摄像头获取深度信息</vt:lpstr>
      <vt:lpstr>PowerPoint 演示文稿</vt:lpstr>
      <vt:lpstr>PowerPoint 演示文稿</vt:lpstr>
      <vt:lpstr>上位机软件设计</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WPS_1671619074</cp:lastModifiedBy>
  <cp:revision>175</cp:revision>
  <dcterms:created xsi:type="dcterms:W3CDTF">2019-06-19T02:08:00Z</dcterms:created>
  <dcterms:modified xsi:type="dcterms:W3CDTF">2025-04-14T15:26:31Z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2052-12.1.0.20784</vt:lpwstr>
  </property>
  <property fmtid="{D5CDD505-2E9C-101B-9397-08002B2CF9AE}" pid="3" name="ICV">
    <vt:lpwstr>1F4878E9C8F44A6DB348193F301B5454_13</vt:lpwstr>
  </property>
</Properties>
</file>